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90"/>
  </p:notesMasterIdLst>
  <p:sldIdLst>
    <p:sldId id="256" r:id="rId2"/>
    <p:sldId id="311" r:id="rId3"/>
    <p:sldId id="314" r:id="rId4"/>
    <p:sldId id="313" r:id="rId5"/>
    <p:sldId id="312" r:id="rId6"/>
    <p:sldId id="317" r:id="rId7"/>
    <p:sldId id="316" r:id="rId8"/>
    <p:sldId id="320" r:id="rId9"/>
    <p:sldId id="321" r:id="rId10"/>
    <p:sldId id="322" r:id="rId11"/>
    <p:sldId id="325" r:id="rId12"/>
    <p:sldId id="259" r:id="rId13"/>
    <p:sldId id="260" r:id="rId14"/>
    <p:sldId id="261" r:id="rId15"/>
    <p:sldId id="326" r:id="rId16"/>
    <p:sldId id="327" r:id="rId17"/>
    <p:sldId id="262" r:id="rId18"/>
    <p:sldId id="263" r:id="rId19"/>
    <p:sldId id="328" r:id="rId20"/>
    <p:sldId id="329" r:id="rId21"/>
    <p:sldId id="265" r:id="rId22"/>
    <p:sldId id="266" r:id="rId23"/>
    <p:sldId id="264" r:id="rId24"/>
    <p:sldId id="267" r:id="rId25"/>
    <p:sldId id="268" r:id="rId26"/>
    <p:sldId id="269" r:id="rId27"/>
    <p:sldId id="270" r:id="rId28"/>
    <p:sldId id="271" r:id="rId29"/>
    <p:sldId id="332" r:id="rId30"/>
    <p:sldId id="272" r:id="rId31"/>
    <p:sldId id="273" r:id="rId32"/>
    <p:sldId id="274" r:id="rId33"/>
    <p:sldId id="275" r:id="rId34"/>
    <p:sldId id="276" r:id="rId35"/>
    <p:sldId id="277" r:id="rId36"/>
    <p:sldId id="331" r:id="rId37"/>
    <p:sldId id="278" r:id="rId38"/>
    <p:sldId id="279" r:id="rId39"/>
    <p:sldId id="280" r:id="rId40"/>
    <p:sldId id="282" r:id="rId41"/>
    <p:sldId id="333" r:id="rId42"/>
    <p:sldId id="281" r:id="rId43"/>
    <p:sldId id="284" r:id="rId44"/>
    <p:sldId id="285" r:id="rId45"/>
    <p:sldId id="286" r:id="rId46"/>
    <p:sldId id="287" r:id="rId47"/>
    <p:sldId id="288" r:id="rId48"/>
    <p:sldId id="289" r:id="rId49"/>
    <p:sldId id="334" r:id="rId50"/>
    <p:sldId id="291" r:id="rId51"/>
    <p:sldId id="351" r:id="rId52"/>
    <p:sldId id="352" r:id="rId53"/>
    <p:sldId id="292" r:id="rId54"/>
    <p:sldId id="294" r:id="rId55"/>
    <p:sldId id="293" r:id="rId56"/>
    <p:sldId id="295" r:id="rId57"/>
    <p:sldId id="324" r:id="rId58"/>
    <p:sldId id="323" r:id="rId59"/>
    <p:sldId id="296" r:id="rId60"/>
    <p:sldId id="297" r:id="rId61"/>
    <p:sldId id="298" r:id="rId62"/>
    <p:sldId id="348" r:id="rId63"/>
    <p:sldId id="347" r:id="rId64"/>
    <p:sldId id="349" r:id="rId65"/>
    <p:sldId id="350" r:id="rId66"/>
    <p:sldId id="335" r:id="rId67"/>
    <p:sldId id="299" r:id="rId68"/>
    <p:sldId id="300" r:id="rId69"/>
    <p:sldId id="301" r:id="rId70"/>
    <p:sldId id="302" r:id="rId71"/>
    <p:sldId id="303" r:id="rId72"/>
    <p:sldId id="304" r:id="rId73"/>
    <p:sldId id="338" r:id="rId74"/>
    <p:sldId id="339" r:id="rId75"/>
    <p:sldId id="336" r:id="rId76"/>
    <p:sldId id="337" r:id="rId77"/>
    <p:sldId id="305" r:id="rId78"/>
    <p:sldId id="306" r:id="rId79"/>
    <p:sldId id="307" r:id="rId80"/>
    <p:sldId id="308" r:id="rId81"/>
    <p:sldId id="309" r:id="rId82"/>
    <p:sldId id="310" r:id="rId83"/>
    <p:sldId id="340" r:id="rId84"/>
    <p:sldId id="341" r:id="rId85"/>
    <p:sldId id="342" r:id="rId86"/>
    <p:sldId id="343" r:id="rId87"/>
    <p:sldId id="344" r:id="rId88"/>
    <p:sldId id="345" r:id="rId8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5714" autoAdjust="0"/>
  </p:normalViewPr>
  <p:slideViewPr>
    <p:cSldViewPr>
      <p:cViewPr varScale="1">
        <p:scale>
          <a:sx n="62" d="100"/>
          <a:sy n="62" d="100"/>
        </p:scale>
        <p:origin x="-996" y="-10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F40E2-503D-4430-B017-C212949B5BBF}" type="datetimeFigureOut">
              <a:rPr lang="en-IN" smtClean="0"/>
              <a:pPr/>
              <a:t>25-10-2022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74D76-509D-4A6D-87B8-6839EE7139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2504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AB07CA-4ECB-3FE7-F795-69F7A2EA6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FB0DD9-D617-9230-0DD2-1C5F96499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FF57EE-3C54-1010-3A2D-150D6F41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13C8F-DD62-443A-811E-F2E85FB28F48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4B503F-7CE7-36D7-2A58-CE9F6895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545185-DF28-65C8-CFF3-B9DE444A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29733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B45B74-37FD-41FA-9860-97AA0337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A3194D-CC32-6CA0-F210-1D97AC30B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082743-CDD2-A5A6-F722-B965E289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31DF3-BEB3-47E5-8712-58C54CD0702F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8934FB-6FD1-733E-7CEF-51953C33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7CC5A3-BD85-271E-07DA-51E212C5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30667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B7D2D09-4201-E9DC-1169-B10ED4B0B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291808-CB2E-F2B1-122A-D3BF44098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F3F30E-487B-BE89-9B27-36CDE66A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410E-537E-4932-91B3-C5CA82C6969F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A93CC1-B6EE-62E0-E6D2-F29871DA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BA73B6-1884-1E3E-EB43-1CEFD9CD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718737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788" y="267158"/>
            <a:ext cx="113724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8A98B-19B7-449E-A1B1-A307579D3F6D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71161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6B4B5F-14BE-141E-7172-7FEEAA60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594187-E4D9-2BD3-967D-6C505FCF3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D06BF4-ACC9-797A-3595-D35FDD1D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3C2B-AD50-4EDE-B7D6-2A1B59D80795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AAB207-982C-1544-3848-1189DE50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2C9EDE-5BED-06DD-1DE6-3A48C0E8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23822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1F5B7-EFB8-F010-870B-A374176E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AC809C-2E4C-7697-21EC-F61333CFE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08FDA9-BECD-E79B-EE4D-A6BF3BCD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67CFC-AB9F-46DC-8012-B0F9CB2D7E50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1B818E-37D2-2112-DBC3-B949BCD9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1C7036-1663-F037-8072-A2D28EAB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02914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50D67-4CF7-E305-F55F-A493AA8F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A8D91A-B22A-7335-66AE-B3D7FBB39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1B4495-AEA3-FE17-F0A1-2CE5092A3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B6AB29-0877-924D-7FE9-F9EDF7F4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49741-8172-426E-8628-C380D5E28F96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2BE8730-1450-AF05-F9FD-8FBB52B91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79B9F0-9EC5-0993-A8E9-19CB6F58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42424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3A906-CBD6-CA60-A34D-8FE71C27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22917A-2FEF-0A5D-D406-1CBB7935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C26E949-8F61-D922-300A-8AC1A5E9B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FC924C5-DB5A-2052-6831-AFE911772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906DDA-DED3-3271-ADB1-B8F6F6559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4FDB53E-B3DE-79C5-892F-CD8F35DF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6DD5-7537-40F6-A5F0-FDFB4A92CB66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4634243-16AF-1C05-5B36-3A1FE6C1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CA68B63-7A02-0DD9-1918-2A68B430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91686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D38F12-38E4-8A4B-627F-8027CA55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A01CB0A-0528-C070-B5E5-33270365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84531-5793-4790-A275-E70DA5A13659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7E289B-314C-51AB-835A-637D4BC5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B2F0AEA-7594-8EC9-4185-37518311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81417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F658A4B-7FC9-8EF7-6F4A-3F93AE5E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AF9E-2CD6-48E1-8F05-0DE935123D80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64A07C-ED88-2350-94A9-518018AF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36CA93-F602-A374-43C6-F0B07854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0114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13B72-35EA-23A6-055D-E270728D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3DBDCB-DA9F-F9C3-4485-D7DC69E80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C919AD6-FF3C-05CC-FB00-33CC96485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63221A-0C33-ACB5-EEB8-DFE0AF29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16CE-1C3C-4691-A7D9-F51893BA26FB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CDC190-60DC-5DD2-6105-9A35D284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D7D0BC3-CCF6-C784-AFBD-4D20E2F7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65257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965A55-91C6-62EC-646C-E8F6A7F4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75C4A4-0CDA-4AD7-2175-F1ABBE55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D5A6ADD-AE5A-346B-DBDF-7A4A2F667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14165A-EB57-3638-E182-8DA16949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E360-1C17-4211-98FE-66DBAA41D811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C43018-4F59-C1C5-71C8-63D8EB61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DB3C07-1CF3-B645-B796-0EE6FF51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35659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23A5F1B-5390-25F4-BA29-CE3512BE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E33ED4-20AD-B84F-D486-AE77BFD4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5F89C7-E865-63A9-FBE9-16A799C971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5DF30-790B-4AED-913E-687DECBE2805}" type="datetime1">
              <a:rPr lang="en-US" smtClean="0"/>
              <a:pPr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6E738A1-D243-8A09-41D8-3E4564C35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spcBef>
                <a:spcPts val="204"/>
              </a:spcBef>
            </a:pPr>
            <a:r>
              <a:rPr lang="it-IT"/>
              <a:t>AI</a:t>
            </a:r>
            <a:r>
              <a:rPr lang="it-IT" spc="-25"/>
              <a:t> </a:t>
            </a:r>
            <a:r>
              <a:rPr lang="it-IT"/>
              <a:t>Unit</a:t>
            </a:r>
            <a:r>
              <a:rPr lang="it-IT" spc="-35"/>
              <a:t> </a:t>
            </a:r>
            <a:r>
              <a:rPr lang="it-IT" spc="-5"/>
              <a:t>III</a:t>
            </a:r>
            <a:r>
              <a:rPr lang="it-IT" spc="-15"/>
              <a:t> </a:t>
            </a:r>
            <a:r>
              <a:rPr lang="it-IT"/>
              <a:t>-</a:t>
            </a:r>
            <a:r>
              <a:rPr lang="it-IT" spc="-30"/>
              <a:t> </a:t>
            </a:r>
            <a:r>
              <a:rPr lang="it-IT" spc="-5"/>
              <a:t>Dr.G.</a:t>
            </a:r>
            <a:r>
              <a:rPr lang="it-IT"/>
              <a:t> Loshma</a:t>
            </a:r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671610-7685-CC66-1E13-600CBF948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‹#›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20318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5492" y="1171146"/>
            <a:ext cx="5065776" cy="5152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2200" y="2038059"/>
            <a:ext cx="8305799" cy="5127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600" b="1" dirty="0"/>
              <a:t>Logic</a:t>
            </a:r>
            <a:r>
              <a:rPr sz="3600" b="1" spc="-90" dirty="0"/>
              <a:t> </a:t>
            </a:r>
            <a:r>
              <a:rPr sz="3600" b="1" spc="-5" dirty="0"/>
              <a:t>Concepts</a:t>
            </a:r>
            <a:r>
              <a:rPr lang="en-GB" sz="3600" b="1" spc="-5" dirty="0"/>
              <a:t>, Knowledge Representation</a:t>
            </a:r>
            <a:endParaRPr sz="3600" b="1" dirty="0"/>
          </a:p>
        </p:txBody>
      </p:sp>
      <p:sp>
        <p:nvSpPr>
          <p:cNvPr id="5" name="object 5"/>
          <p:cNvSpPr txBox="1"/>
          <p:nvPr/>
        </p:nvSpPr>
        <p:spPr>
          <a:xfrm>
            <a:off x="4405376" y="2902408"/>
            <a:ext cx="3534410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GB" sz="2800" spc="-30" dirty="0">
                <a:latin typeface="Cambria"/>
                <a:cs typeface="Cambria"/>
              </a:rPr>
              <a:t>III-</a:t>
            </a:r>
            <a:r>
              <a:rPr sz="2800" spc="-30" dirty="0" err="1">
                <a:latin typeface="Cambria"/>
                <a:cs typeface="Cambria"/>
              </a:rPr>
              <a:t>B.Tech</a:t>
            </a:r>
            <a:r>
              <a:rPr lang="en-GB" sz="2800" spc="-30" dirty="0">
                <a:latin typeface="Cambria"/>
                <a:cs typeface="Cambria"/>
              </a:rPr>
              <a:t> I</a:t>
            </a:r>
            <a:r>
              <a:rPr sz="2800" spc="-50" dirty="0">
                <a:latin typeface="Cambria"/>
                <a:cs typeface="Cambria"/>
              </a:rPr>
              <a:t> </a:t>
            </a:r>
            <a:r>
              <a:rPr sz="2800" spc="-5" dirty="0">
                <a:latin typeface="Cambria"/>
                <a:cs typeface="Cambria"/>
              </a:rPr>
              <a:t>Semester</a:t>
            </a:r>
            <a:r>
              <a:rPr sz="2800" spc="-50" dirty="0">
                <a:latin typeface="Cambria"/>
                <a:cs typeface="Cambria"/>
              </a:rPr>
              <a:t> </a:t>
            </a:r>
            <a:r>
              <a:rPr lang="en-GB" sz="2800" spc="-10" dirty="0">
                <a:latin typeface="Cambria"/>
                <a:cs typeface="Cambria"/>
              </a:rPr>
              <a:t>AI&amp;ML Minor course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C43F75-174A-D366-D7E6-611D0A43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</a:t>
            </a:fld>
            <a:endParaRPr lang="en-IN" spc="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EE12936-5822-C0AF-55B6-25A305EC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685800"/>
            <a:ext cx="9753600" cy="549433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45B2E24-539A-A61F-BEC2-2FBF074A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10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5161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4E320-0180-C043-4F14-2FBC50C2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" y="1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GB" dirty="0"/>
              <a:t>Propositional logic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2389AB-ABBA-89D0-212A-DAF94634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535658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GB" sz="2000" b="0" i="0" dirty="0">
                <a:solidFill>
                  <a:srgbClr val="333333"/>
                </a:solidFill>
                <a:effectLst/>
                <a:latin typeface="inter-regular"/>
              </a:rPr>
              <a:t>Propositional logic (PL) is the simplest form of logic where all the statements are made by propositions. A proposition is a declarative statement which is either true or false. It is a technique of knowledge representation in logical and mathematical form.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583EDD-5D1E-5504-705E-683B687A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14487"/>
            <a:ext cx="9155723" cy="49244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09ADCB4-C99C-7195-9FE6-48C1D814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11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80757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12396"/>
            <a:ext cx="50292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5" dirty="0"/>
              <a:t>Propositional Logic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47583" y="946150"/>
            <a:ext cx="7696834" cy="49657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spcBef>
                <a:spcPts val="11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5" dirty="0">
                <a:latin typeface="Cambria"/>
                <a:cs typeface="Cambria"/>
              </a:rPr>
              <a:t>Formal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deals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study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inference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purely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formal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content</a:t>
            </a:r>
            <a:endParaRPr dirty="0">
              <a:latin typeface="Cambria"/>
              <a:cs typeface="Cambria"/>
            </a:endParaRPr>
          </a:p>
          <a:p>
            <a:pPr marL="299085" marR="5080" indent="-287020">
              <a:lnSpc>
                <a:spcPts val="3240"/>
              </a:lnSpc>
              <a:spcBef>
                <a:spcPts val="2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often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synonym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Symbolic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Logic,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study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symbolic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abstractions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7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Symbolic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divided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two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branches:</a:t>
            </a:r>
            <a:endParaRPr dirty="0">
              <a:latin typeface="Cambria"/>
              <a:cs typeface="Cambria"/>
            </a:endParaRPr>
          </a:p>
          <a:p>
            <a:pPr marL="814069" lvl="1" indent="-344805">
              <a:spcBef>
                <a:spcPts val="1080"/>
              </a:spcBef>
              <a:buAutoNum type="arabicPeriod"/>
              <a:tabLst>
                <a:tab pos="814069" algn="l"/>
                <a:tab pos="814705" algn="l"/>
              </a:tabLst>
            </a:pPr>
            <a:r>
              <a:rPr b="1" spc="-5" dirty="0">
                <a:latin typeface="Cambria"/>
                <a:cs typeface="Cambria"/>
              </a:rPr>
              <a:t>Propositional</a:t>
            </a:r>
            <a:r>
              <a:rPr b="1" spc="-5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Logic</a:t>
            </a:r>
            <a:endParaRPr b="1" dirty="0">
              <a:latin typeface="Cambria"/>
              <a:cs typeface="Cambria"/>
            </a:endParaRPr>
          </a:p>
          <a:p>
            <a:pPr marL="814069" lvl="1" indent="-344805">
              <a:spcBef>
                <a:spcPts val="1085"/>
              </a:spcBef>
              <a:buAutoNum type="arabicPeriod"/>
              <a:tabLst>
                <a:tab pos="814069" algn="l"/>
                <a:tab pos="814705" algn="l"/>
              </a:tabLst>
            </a:pPr>
            <a:r>
              <a:rPr b="1" spc="-5" dirty="0">
                <a:latin typeface="Cambria"/>
                <a:cs typeface="Cambria"/>
              </a:rPr>
              <a:t>Predicate</a:t>
            </a:r>
            <a:r>
              <a:rPr b="1" spc="-5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Logic</a:t>
            </a:r>
            <a:endParaRPr b="1" dirty="0">
              <a:latin typeface="Cambria"/>
              <a:cs typeface="Cambria"/>
            </a:endParaRPr>
          </a:p>
          <a:p>
            <a:pPr marL="299085" marR="6350" indent="-287020">
              <a:lnSpc>
                <a:spcPct val="1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study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Logic,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Proposition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refers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declarative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statement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either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false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given</a:t>
            </a:r>
            <a:r>
              <a:rPr spc="-10" dirty="0">
                <a:latin typeface="Cambria"/>
                <a:cs typeface="Cambria"/>
              </a:rPr>
              <a:t> context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proposition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inferred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given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set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propositions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same</a:t>
            </a:r>
            <a:r>
              <a:rPr spc="-10" dirty="0">
                <a:latin typeface="Cambria"/>
                <a:cs typeface="Cambria"/>
              </a:rPr>
              <a:t> context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endParaRPr dirty="0">
              <a:latin typeface="Cambria"/>
              <a:cs typeface="Cambria"/>
            </a:endParaRPr>
          </a:p>
          <a:p>
            <a:pPr marL="299085" marR="11430" indent="-287020">
              <a:lnSpc>
                <a:spcPct val="1501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An </a:t>
            </a:r>
            <a:r>
              <a:rPr spc="-10" dirty="0">
                <a:latin typeface="Cambria"/>
                <a:cs typeface="Cambria"/>
              </a:rPr>
              <a:t>extension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symbolic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5" dirty="0">
                <a:latin typeface="Cambria"/>
                <a:cs typeface="Cambria"/>
              </a:rPr>
              <a:t>mathematical logic, </a:t>
            </a:r>
            <a:r>
              <a:rPr spc="-10" dirty="0">
                <a:latin typeface="Cambria"/>
                <a:cs typeface="Cambria"/>
              </a:rPr>
              <a:t>concerned</a:t>
            </a:r>
            <a:r>
              <a:rPr spc="-5" dirty="0">
                <a:latin typeface="Cambria"/>
                <a:cs typeface="Cambria"/>
              </a:rPr>
              <a:t> with </a:t>
            </a:r>
            <a:r>
              <a:rPr spc="-10" dirty="0">
                <a:latin typeface="Cambria"/>
                <a:cs typeface="Cambria"/>
              </a:rPr>
              <a:t>study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proof</a:t>
            </a:r>
            <a:r>
              <a:rPr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theory,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 </a:t>
            </a:r>
            <a:r>
              <a:rPr spc="-25" dirty="0">
                <a:latin typeface="Cambria"/>
                <a:cs typeface="Cambria"/>
              </a:rPr>
              <a:t>theory,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model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theory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recursion theory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6F1F67-F83C-D535-C360-802EE7FE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12</a:t>
            </a:fld>
            <a:endParaRPr lang="en-IN" spc="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67000" y="1828800"/>
            <a:ext cx="7697470" cy="260129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99085" indent="-287020">
              <a:spcBef>
                <a:spcPts val="11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Logical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should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possess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properties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such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</a:p>
          <a:p>
            <a:pPr marL="814069" lvl="1" indent="-344805">
              <a:spcBef>
                <a:spcPts val="1085"/>
              </a:spcBef>
              <a:buAutoNum type="arabicParenR"/>
              <a:tabLst>
                <a:tab pos="814069" algn="l"/>
                <a:tab pos="814705" algn="l"/>
              </a:tabLst>
            </a:pPr>
            <a:r>
              <a:rPr b="1" spc="-5" dirty="0">
                <a:latin typeface="Cambria"/>
                <a:cs typeface="Cambria"/>
              </a:rPr>
              <a:t>Consistency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None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theorems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should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contradict</a:t>
            </a:r>
            <a:r>
              <a:rPr lang="en-GB"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each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other</a:t>
            </a:r>
            <a:endParaRPr dirty="0">
              <a:latin typeface="Cambria"/>
              <a:cs typeface="Cambria"/>
            </a:endParaRPr>
          </a:p>
          <a:p>
            <a:pPr marL="814069" lvl="1" indent="-344805">
              <a:spcBef>
                <a:spcPts val="1080"/>
              </a:spcBef>
              <a:buAutoNum type="arabicParenR" startAt="2"/>
              <a:tabLst>
                <a:tab pos="814069" algn="l"/>
                <a:tab pos="814705" algn="l"/>
              </a:tabLst>
            </a:pPr>
            <a:r>
              <a:rPr b="1" spc="-5" dirty="0">
                <a:latin typeface="Cambria"/>
                <a:cs typeface="Cambria"/>
              </a:rPr>
              <a:t>Soundness</a:t>
            </a:r>
            <a:r>
              <a:rPr b="1" spc="3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inference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shall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never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allow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false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inference</a:t>
            </a:r>
            <a:r>
              <a:rPr lang="en-GB" spc="-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premises</a:t>
            </a:r>
            <a:endParaRPr dirty="0">
              <a:latin typeface="Cambria"/>
              <a:cs typeface="Cambria"/>
            </a:endParaRPr>
          </a:p>
          <a:p>
            <a:pPr marL="814069" marR="5080" lvl="1" indent="-344805">
              <a:lnSpc>
                <a:spcPts val="3240"/>
              </a:lnSpc>
              <a:spcBef>
                <a:spcPts val="100"/>
              </a:spcBef>
              <a:buAutoNum type="arabicParenR" startAt="3"/>
              <a:tabLst>
                <a:tab pos="814069" algn="l"/>
                <a:tab pos="814705" algn="l"/>
              </a:tabLst>
            </a:pPr>
            <a:r>
              <a:rPr b="1" spc="-5" dirty="0">
                <a:latin typeface="Cambria"/>
                <a:cs typeface="Cambria"/>
              </a:rPr>
              <a:t>Completeness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There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no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sentences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cannot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-10" dirty="0">
                <a:latin typeface="Cambria"/>
                <a:cs typeface="Cambria"/>
              </a:rPr>
              <a:t> proved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0B879179-D5A5-E1DF-40E0-4F5EDE66F07A}"/>
              </a:ext>
            </a:extLst>
          </p:cNvPr>
          <p:cNvSpPr txBox="1">
            <a:spLocks/>
          </p:cNvSpPr>
          <p:nvPr/>
        </p:nvSpPr>
        <p:spPr>
          <a:xfrm>
            <a:off x="1066800" y="212396"/>
            <a:ext cx="502920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5"/>
              <a:t>Propositional Logic</a:t>
            </a:r>
            <a:endParaRPr lang="en-GB" spc="-5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A1943AA-3C05-FADF-A1B1-156C957A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13</a:t>
            </a:fld>
            <a:endParaRPr lang="en-IN" spc="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3239"/>
            <a:ext cx="517905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Propositional</a:t>
            </a:r>
            <a:r>
              <a:rPr spc="-85" dirty="0"/>
              <a:t> </a:t>
            </a:r>
            <a:r>
              <a:rPr dirty="0"/>
              <a:t>Calculus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827" y="914400"/>
            <a:ext cx="9827260" cy="55188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501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b="1" spc="-5" dirty="0">
                <a:latin typeface="Cambria"/>
                <a:cs typeface="Cambria"/>
              </a:rPr>
              <a:t>Propositional </a:t>
            </a:r>
            <a:r>
              <a:rPr b="1" spc="-10" dirty="0">
                <a:latin typeface="Cambria"/>
                <a:cs typeface="Cambria"/>
              </a:rPr>
              <a:t>Calculus </a:t>
            </a:r>
            <a:r>
              <a:rPr b="1" dirty="0">
                <a:latin typeface="Cambria"/>
                <a:cs typeface="Cambria"/>
              </a:rPr>
              <a:t>(PC) </a:t>
            </a:r>
            <a:r>
              <a:rPr b="1" spc="-10" dirty="0">
                <a:latin typeface="Cambria"/>
                <a:cs typeface="Cambria"/>
              </a:rPr>
              <a:t>refers </a:t>
            </a:r>
            <a:r>
              <a:rPr b="1" spc="-20" dirty="0">
                <a:latin typeface="Cambria"/>
                <a:cs typeface="Cambria"/>
              </a:rPr>
              <a:t>to </a:t>
            </a:r>
            <a:r>
              <a:rPr b="1" dirty="0">
                <a:latin typeface="Cambria"/>
                <a:cs typeface="Cambria"/>
              </a:rPr>
              <a:t>a </a:t>
            </a:r>
            <a:r>
              <a:rPr b="1" spc="-10" dirty="0">
                <a:latin typeface="Cambria"/>
                <a:cs typeface="Cambria"/>
              </a:rPr>
              <a:t>language </a:t>
            </a:r>
            <a:r>
              <a:rPr b="1" dirty="0">
                <a:latin typeface="Cambria"/>
                <a:cs typeface="Cambria"/>
              </a:rPr>
              <a:t>of </a:t>
            </a:r>
            <a:r>
              <a:rPr b="1" spc="-10" dirty="0">
                <a:latin typeface="Cambria"/>
                <a:cs typeface="Cambria"/>
              </a:rPr>
              <a:t>propositions </a:t>
            </a:r>
            <a:r>
              <a:rPr b="1" dirty="0">
                <a:latin typeface="Cambria"/>
                <a:cs typeface="Cambria"/>
              </a:rPr>
              <a:t>in </a:t>
            </a:r>
            <a:r>
              <a:rPr b="1" spc="-10" dirty="0">
                <a:latin typeface="Cambria"/>
                <a:cs typeface="Cambria"/>
              </a:rPr>
              <a:t>which </a:t>
            </a:r>
            <a:r>
              <a:rPr b="1" dirty="0">
                <a:latin typeface="Cambria"/>
                <a:cs typeface="Cambria"/>
              </a:rPr>
              <a:t>a set of </a:t>
            </a:r>
            <a:r>
              <a:rPr b="1" spc="-5" dirty="0">
                <a:latin typeface="Cambria"/>
                <a:cs typeface="Cambria"/>
              </a:rPr>
              <a:t>rules 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are </a:t>
            </a:r>
            <a:r>
              <a:rPr b="1" spc="-5" dirty="0">
                <a:latin typeface="Cambria"/>
                <a:cs typeface="Cambria"/>
              </a:rPr>
              <a:t>used </a:t>
            </a:r>
            <a:r>
              <a:rPr b="1" spc="-20" dirty="0">
                <a:latin typeface="Cambria"/>
                <a:cs typeface="Cambria"/>
              </a:rPr>
              <a:t>to </a:t>
            </a:r>
            <a:r>
              <a:rPr b="1" spc="-10" dirty="0">
                <a:latin typeface="Cambria"/>
                <a:cs typeface="Cambria"/>
              </a:rPr>
              <a:t>combine </a:t>
            </a:r>
            <a:r>
              <a:rPr b="1" spc="-5" dirty="0">
                <a:latin typeface="Cambria"/>
                <a:cs typeface="Cambria"/>
              </a:rPr>
              <a:t>simple </a:t>
            </a:r>
            <a:r>
              <a:rPr b="1" spc="-10" dirty="0">
                <a:latin typeface="Cambria"/>
                <a:cs typeface="Cambria"/>
              </a:rPr>
              <a:t>propositions </a:t>
            </a:r>
            <a:r>
              <a:rPr b="1" spc="-20" dirty="0">
                <a:latin typeface="Cambria"/>
                <a:cs typeface="Cambria"/>
              </a:rPr>
              <a:t>to </a:t>
            </a:r>
            <a:r>
              <a:rPr b="1" spc="-5" dirty="0">
                <a:latin typeface="Cambria"/>
                <a:cs typeface="Cambria"/>
              </a:rPr>
              <a:t>form compound propositions with </a:t>
            </a:r>
            <a:r>
              <a:rPr b="1" spc="-10" dirty="0">
                <a:latin typeface="Cambria"/>
                <a:cs typeface="Cambria"/>
              </a:rPr>
              <a:t>the </a:t>
            </a:r>
            <a:r>
              <a:rPr b="1" spc="-5" dirty="0">
                <a:latin typeface="Cambria"/>
                <a:cs typeface="Cambria"/>
              </a:rPr>
              <a:t>help </a:t>
            </a:r>
            <a:r>
              <a:rPr b="1" dirty="0">
                <a:latin typeface="Cambria"/>
                <a:cs typeface="Cambria"/>
              </a:rPr>
              <a:t> of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certain logical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operators.</a:t>
            </a:r>
            <a:endParaRPr b="1"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5"/>
              </a:spcBef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logical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operators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called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Connectives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viz.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not(~)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(Ʌ),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(</a:t>
            </a:r>
            <a:r>
              <a:rPr spc="5" dirty="0">
                <a:latin typeface="Calibri"/>
                <a:cs typeface="Calibri"/>
              </a:rPr>
              <a:t>V)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,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-5" dirty="0">
                <a:latin typeface="Cambria"/>
                <a:cs typeface="Cambria"/>
              </a:rPr>
              <a:t>implies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10" dirty="0">
                <a:latin typeface="Calibri"/>
                <a:cs typeface="Calibri"/>
              </a:rPr>
              <a:t>(→),</a:t>
            </a:r>
            <a:endParaRPr dirty="0">
              <a:latin typeface="Calibri"/>
              <a:cs typeface="Calibri"/>
            </a:endParaRPr>
          </a:p>
          <a:p>
            <a:pPr marL="2990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and</a:t>
            </a:r>
            <a:r>
              <a:rPr spc="-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equivalence</a:t>
            </a:r>
            <a:r>
              <a:rPr spc="-5" dirty="0">
                <a:latin typeface="Calibri"/>
                <a:cs typeface="Calibri"/>
              </a:rPr>
              <a:t>(↔</a:t>
            </a:r>
            <a:r>
              <a:rPr spc="-5" dirty="0">
                <a:latin typeface="Cambria"/>
                <a:cs typeface="Cambria"/>
              </a:rPr>
              <a:t>)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PC,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concept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5" dirty="0">
                <a:latin typeface="Cambria"/>
                <a:cs typeface="Cambria"/>
              </a:rPr>
              <a:t>very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important</a:t>
            </a:r>
          </a:p>
          <a:p>
            <a:pPr marL="299085" marR="5080" indent="-287020">
              <a:lnSpc>
                <a:spcPct val="1501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000" b="1" dirty="0">
                <a:latin typeface="Cambria"/>
                <a:cs typeface="Cambria"/>
              </a:rPr>
              <a:t>A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well</a:t>
            </a:r>
            <a:r>
              <a:rPr sz="2000" b="1" spc="145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formed</a:t>
            </a:r>
            <a:r>
              <a:rPr sz="2000" b="1" spc="170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formula</a:t>
            </a:r>
            <a:r>
              <a:rPr sz="2000" b="1"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defined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string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symbols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generated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formal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grammar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formal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language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Properties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are:</a:t>
            </a:r>
            <a:endParaRPr dirty="0">
              <a:latin typeface="Cambria"/>
              <a:cs typeface="Cambria"/>
            </a:endParaRPr>
          </a:p>
          <a:p>
            <a:pPr marL="756285" lvl="1" indent="-287020">
              <a:spcBef>
                <a:spcPts val="409"/>
              </a:spcBef>
              <a:buFont typeface="Wingdings"/>
              <a:buChar char=""/>
              <a:tabLst>
                <a:tab pos="7569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smallest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unit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(or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atom)</a:t>
            </a:r>
            <a:r>
              <a:rPr dirty="0">
                <a:latin typeface="Cambria"/>
                <a:cs typeface="Cambria"/>
              </a:rPr>
              <a:t> 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considered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dirty="0">
                <a:latin typeface="Cambria"/>
                <a:cs typeface="Cambria"/>
              </a:rPr>
              <a:t> 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 dirty="0">
              <a:latin typeface="Cambria"/>
              <a:cs typeface="Cambria"/>
            </a:endParaRPr>
          </a:p>
          <a:p>
            <a:pPr marL="756285" lvl="1" indent="-287020">
              <a:lnSpc>
                <a:spcPts val="2135"/>
              </a:lnSpc>
              <a:buFont typeface="Wingdings"/>
              <a:buChar char=""/>
              <a:tabLst>
                <a:tab pos="7569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also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 dirty="0">
              <a:latin typeface="Cambria"/>
              <a:cs typeface="Cambria"/>
            </a:endParaRPr>
          </a:p>
          <a:p>
            <a:pPr marL="756285" lvl="1" indent="-287020">
              <a:lnSpc>
                <a:spcPts val="2135"/>
              </a:lnSpc>
              <a:buFont typeface="Wingdings"/>
              <a:buChar char=""/>
              <a:tabLst>
                <a:tab pos="7569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formed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formulae,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β),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β),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libri"/>
                <a:cs typeface="Calibri"/>
              </a:rPr>
              <a:t>→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dirty="0">
                <a:latin typeface="Cambria"/>
                <a:cs typeface="Cambria"/>
              </a:rPr>
              <a:t>β)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(α</a:t>
            </a:r>
            <a:r>
              <a:rPr spc="-5" dirty="0">
                <a:latin typeface="Calibri"/>
                <a:cs typeface="Calibri"/>
              </a:rPr>
              <a:t>↔</a:t>
            </a:r>
            <a:r>
              <a:rPr spc="-5" dirty="0">
                <a:latin typeface="Cambria"/>
                <a:cs typeface="Cambria"/>
              </a:rPr>
              <a:t>β)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endParaRPr dirty="0">
              <a:latin typeface="Cambria"/>
              <a:cs typeface="Cambria"/>
            </a:endParaRPr>
          </a:p>
          <a:p>
            <a:pPr marL="756285">
              <a:spcBef>
                <a:spcPts val="50"/>
              </a:spcBef>
            </a:pPr>
            <a:r>
              <a:rPr spc="-5" dirty="0">
                <a:latin typeface="Cambria"/>
                <a:cs typeface="Cambria"/>
              </a:rPr>
              <a:t>also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-5" dirty="0">
                <a:latin typeface="Cambria"/>
                <a:cs typeface="Cambria"/>
              </a:rPr>
              <a:t> formed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endParaRPr dirty="0">
              <a:latin typeface="Cambria"/>
              <a:cs typeface="Cambria"/>
            </a:endParaRPr>
          </a:p>
          <a:p>
            <a:pPr marL="299085" indent="-287020"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propositional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expression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called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well-formed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satisfies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endParaRPr dirty="0">
              <a:latin typeface="Cambria"/>
              <a:cs typeface="Cambria"/>
            </a:endParaRPr>
          </a:p>
          <a:p>
            <a:pPr marL="299085"/>
            <a:r>
              <a:rPr spc="-10" dirty="0">
                <a:latin typeface="Cambria"/>
                <a:cs typeface="Cambria"/>
              </a:rPr>
              <a:t>above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properties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EFA9A0-584E-B963-CC2A-EA37F956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14</a:t>
            </a:fld>
            <a:endParaRPr lang="en-IN" spc="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DC7263-6BA0-E8E4-4C12-0B663D19DFD7}"/>
              </a:ext>
            </a:extLst>
          </p:cNvPr>
          <p:cNvSpPr txBox="1"/>
          <p:nvPr/>
        </p:nvSpPr>
        <p:spPr>
          <a:xfrm>
            <a:off x="1447800" y="609600"/>
            <a:ext cx="9677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GB" sz="2400" b="0" i="0" dirty="0">
              <a:solidFill>
                <a:srgbClr val="610B4B"/>
              </a:solidFill>
              <a:effectLst/>
              <a:latin typeface="erdana"/>
            </a:endParaRPr>
          </a:p>
          <a:p>
            <a:pPr algn="just"/>
            <a:r>
              <a:rPr lang="en-GB" sz="2400" b="0" i="0" dirty="0">
                <a:solidFill>
                  <a:srgbClr val="333333"/>
                </a:solidFill>
                <a:effectLst/>
                <a:latin typeface="inter-regular"/>
              </a:rPr>
              <a:t>The syntax of propositional logic defines the allowable sentences for the knowledge representation. There are two types of Propositions:</a:t>
            </a:r>
          </a:p>
          <a:p>
            <a:pPr algn="just">
              <a:buFont typeface="+mj-lt"/>
              <a:buAutoNum type="arabicPeriod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Atomic Propositions</a:t>
            </a:r>
            <a:endParaRPr lang="en-GB" sz="24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Compound propositions</a:t>
            </a:r>
            <a:endParaRPr lang="en-GB" sz="24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Atomic Proposition: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Atomic propositions are the simple propositions. It consists of a single proposition symbol. These are the sentences which must be either true or false.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0193D9-0EBE-F6E2-F042-F896C12337B2}"/>
              </a:ext>
            </a:extLst>
          </p:cNvPr>
          <p:cNvSpPr txBox="1"/>
          <p:nvPr/>
        </p:nvSpPr>
        <p:spPr>
          <a:xfrm>
            <a:off x="1439594" y="3656588"/>
            <a:ext cx="9144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i="0" dirty="0">
                <a:solidFill>
                  <a:srgbClr val="333333"/>
                </a:solidFill>
                <a:effectLst/>
                <a:latin typeface="inter-bold"/>
              </a:rPr>
              <a:t>Example:</a:t>
            </a:r>
            <a:endParaRPr lang="en-GB" sz="2400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a) </a:t>
            </a:r>
            <a:r>
              <a:rPr lang="en-GB" sz="2400" b="0" i="0" dirty="0">
                <a:solidFill>
                  <a:srgbClr val="C00000"/>
                </a:solidFill>
                <a:effectLst/>
                <a:latin typeface="inter-regular"/>
              </a:rPr>
              <a:t>2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+</a:t>
            </a:r>
            <a:r>
              <a:rPr lang="en-GB" sz="2400" b="0" i="0" dirty="0">
                <a:solidFill>
                  <a:srgbClr val="C00000"/>
                </a:solidFill>
                <a:effectLst/>
                <a:latin typeface="inter-regular"/>
              </a:rPr>
              <a:t>2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is </a:t>
            </a:r>
            <a:r>
              <a:rPr lang="en-GB" sz="2400" b="0" i="0" dirty="0">
                <a:solidFill>
                  <a:srgbClr val="C00000"/>
                </a:solidFill>
                <a:effectLst/>
                <a:latin typeface="inter-regular"/>
              </a:rPr>
              <a:t>4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, it is an atomic proposition as it is a </a:t>
            </a:r>
            <a:r>
              <a:rPr lang="en-GB" sz="2400" b="1" i="0" dirty="0">
                <a:solidFill>
                  <a:srgbClr val="006699"/>
                </a:solidFill>
                <a:effectLst/>
                <a:latin typeface="inter-regular"/>
              </a:rPr>
              <a:t>true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fact.  </a:t>
            </a:r>
          </a:p>
          <a:p>
            <a:pPr algn="just"/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b) </a:t>
            </a:r>
            <a:r>
              <a:rPr lang="en-GB" sz="2400" b="0" i="0" dirty="0">
                <a:solidFill>
                  <a:srgbClr val="0000FF"/>
                </a:solidFill>
                <a:effectLst/>
                <a:latin typeface="inter-regular"/>
              </a:rPr>
              <a:t>"The Sun is cold"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is also a proposition as it is a </a:t>
            </a:r>
            <a:r>
              <a:rPr lang="en-GB" sz="2400" b="1" i="0" dirty="0">
                <a:solidFill>
                  <a:srgbClr val="006699"/>
                </a:solidFill>
                <a:effectLst/>
                <a:latin typeface="inter-regular"/>
              </a:rPr>
              <a:t>false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fact.  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Compound proposition: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Compound propositions are constructed by combining simpler or atomic propositions, using parenthesis and logical connectives.</a:t>
            </a:r>
          </a:p>
          <a:p>
            <a:pPr algn="just"/>
            <a:r>
              <a:rPr lang="en-GB" sz="2400" b="1" i="0" dirty="0">
                <a:solidFill>
                  <a:srgbClr val="333333"/>
                </a:solidFill>
                <a:effectLst/>
                <a:latin typeface="inter-bold"/>
              </a:rPr>
              <a:t>Example:</a:t>
            </a:r>
            <a:endParaRPr lang="en-GB" sz="2400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a) </a:t>
            </a:r>
            <a:r>
              <a:rPr lang="en-GB" sz="2400" b="0" i="0" dirty="0">
                <a:solidFill>
                  <a:srgbClr val="0000FF"/>
                </a:solidFill>
                <a:effectLst/>
                <a:latin typeface="inter-regular"/>
              </a:rPr>
              <a:t>"It is raining today, and street is wet."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b) </a:t>
            </a:r>
            <a:r>
              <a:rPr lang="en-GB" sz="2400" b="0" i="0" dirty="0">
                <a:solidFill>
                  <a:srgbClr val="0000FF"/>
                </a:solidFill>
                <a:effectLst/>
                <a:latin typeface="inter-regular"/>
              </a:rPr>
              <a:t>"Ankit is a doctor, and his clinic is in Mumbai."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C251387-2F6D-085A-CD3E-636AF740228A}"/>
              </a:ext>
            </a:extLst>
          </p:cNvPr>
          <p:cNvSpPr txBox="1"/>
          <p:nvPr/>
        </p:nvSpPr>
        <p:spPr>
          <a:xfrm>
            <a:off x="457200" y="253163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b="0" i="0" dirty="0">
                <a:solidFill>
                  <a:srgbClr val="610B4B"/>
                </a:solidFill>
                <a:effectLst/>
                <a:latin typeface="erdana"/>
              </a:rPr>
              <a:t>Syntax of propositional logic: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B4F8008-2202-8BA2-F9BC-CFBFAB64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61114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5CDC07-3BD4-6EDA-9395-39F40E5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Propositional logic Connectives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1F041821-1664-0A48-CE6C-675153575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70" y="1887367"/>
            <a:ext cx="5257800" cy="18312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10B4B"/>
                </a:solidFill>
                <a:effectLst/>
                <a:latin typeface="erdana"/>
              </a:rPr>
              <a:t>Following is the summarized table for Propositional Logic Connectives: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8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            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Propositional logic in Artificial intelligence">
            <a:extLst>
              <a:ext uri="{FF2B5EF4-FFF2-40B4-BE49-F238E27FC236}">
                <a16:creationId xmlns:a16="http://schemas.microsoft.com/office/drawing/2014/main" xmlns="" id="{ABE8AF26-950F-25FC-5693-C67E0C9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25316"/>
            <a:ext cx="5791200" cy="19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EC1EEA6-A7E3-7C36-D6E7-0D44DF926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5169125"/>
              </p:ext>
            </p:extLst>
          </p:nvPr>
        </p:nvGraphicFramePr>
        <p:xfrm>
          <a:off x="7184582" y="3478610"/>
          <a:ext cx="4382748" cy="3337560"/>
        </p:xfrm>
        <a:graphic>
          <a:graphicData uri="http://schemas.openxmlformats.org/drawingml/2006/table">
            <a:tbl>
              <a:tblPr/>
              <a:tblGrid>
                <a:gridCol w="2191374">
                  <a:extLst>
                    <a:ext uri="{9D8B030D-6E8A-4147-A177-3AD203B41FA5}">
                      <a16:colId xmlns:a16="http://schemas.microsoft.com/office/drawing/2014/main" xmlns="" val="4189217068"/>
                    </a:ext>
                  </a:extLst>
                </a:gridCol>
                <a:gridCol w="2191374">
                  <a:extLst>
                    <a:ext uri="{9D8B030D-6E8A-4147-A177-3AD203B41FA5}">
                      <a16:colId xmlns:a16="http://schemas.microsoft.com/office/drawing/2014/main" xmlns="" val="212191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Precedence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Operators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0E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7614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First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Parenthesis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5268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Second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Negation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919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Third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Conjunction(AND)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22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Fourth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Disjunction(OR)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0759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Fifth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Implication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22378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fontAlgn="t"/>
                      <a:r>
                        <a:rPr lang="en-IN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Six Precedence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Biconditional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438528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5F126363-8D73-F2CA-1751-DF9A488FB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879" y="1175327"/>
            <a:ext cx="4564626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10B4B"/>
                </a:solidFill>
                <a:effectLst/>
                <a:latin typeface="erdana"/>
              </a:rPr>
              <a:t>Precedence of connectives: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ter-regular"/>
              </a:rPr>
              <a:t>Just like arithmetic operators, there is a precedence order for propositional connectors or logical operators. This order should be followed while evaluating a propositional problem. Following is the list of the precedence order for operators: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D97AD37-C11D-EC6B-D2F4-E1381088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51422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515" y="268790"/>
            <a:ext cx="289305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Truth</a:t>
            </a:r>
            <a:r>
              <a:rPr spc="-85" dirty="0"/>
              <a:t> </a:t>
            </a:r>
            <a:r>
              <a:rPr lang="en-GB" spc="-40" dirty="0"/>
              <a:t>t</a:t>
            </a:r>
            <a:r>
              <a:rPr spc="-40" dirty="0"/>
              <a:t>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6558" y="895928"/>
            <a:ext cx="8460105" cy="2112758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065" algn="just">
              <a:spcBef>
                <a:spcPts val="1175"/>
              </a:spcBef>
              <a:tabLst>
                <a:tab pos="299085" algn="l"/>
                <a:tab pos="299720" algn="l"/>
              </a:tabLst>
            </a:pPr>
            <a:r>
              <a:rPr lang="en-GB" spc="-5" dirty="0">
                <a:latin typeface="Cambria"/>
                <a:cs typeface="Cambria"/>
              </a:rPr>
              <a:t>Truth table : Table consist of info of Combined propositions.</a:t>
            </a:r>
          </a:p>
          <a:p>
            <a:pPr marL="299085" indent="-287020" algn="just">
              <a:spcBef>
                <a:spcPts val="11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PC,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provide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operational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definitions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important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logical</a:t>
            </a:r>
            <a:endParaRPr dirty="0">
              <a:latin typeface="Cambria"/>
              <a:cs typeface="Cambria"/>
            </a:endParaRPr>
          </a:p>
          <a:p>
            <a:pPr marL="299085" algn="just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operators;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elaborates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possible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values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PC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-25" dirty="0">
                <a:latin typeface="Cambria"/>
                <a:cs typeface="Cambria"/>
              </a:rPr>
              <a:t> True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(T)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False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(F)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Let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assume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A, B,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propositioned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symbols</a:t>
            </a:r>
            <a:endParaRPr dirty="0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4841718"/>
              </p:ext>
            </p:extLst>
          </p:nvPr>
        </p:nvGraphicFramePr>
        <p:xfrm>
          <a:off x="2416111" y="3429000"/>
          <a:ext cx="8001000" cy="2311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2279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~A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V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→B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A↔B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50355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2279">
                <a:tc>
                  <a:txBody>
                    <a:bodyPr/>
                    <a:lstStyle/>
                    <a:p>
                      <a:pPr marL="50355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191000" y="6210224"/>
            <a:ext cx="326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Cambria"/>
                <a:cs typeface="Cambria"/>
              </a:rPr>
              <a:t>Truth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Operators</a:t>
            </a:r>
            <a:endParaRPr>
              <a:latin typeface="Cambria"/>
              <a:cs typeface="Cambr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B77C77-B2B7-6F49-84B6-66CD5A30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17</a:t>
            </a:fld>
            <a:endParaRPr lang="en-IN" spc="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68790"/>
            <a:ext cx="357885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Truth</a:t>
            </a:r>
            <a:r>
              <a:rPr spc="-85" dirty="0"/>
              <a:t> </a:t>
            </a:r>
            <a:r>
              <a:rPr spc="-40" dirty="0"/>
              <a:t>Table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1" y="891012"/>
            <a:ext cx="8188959" cy="126047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99085" indent="-287020">
              <a:spcBef>
                <a:spcPts val="11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values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calculated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approach.</a:t>
            </a:r>
            <a:endParaRPr>
              <a:latin typeface="Cambria"/>
              <a:cs typeface="Cambria"/>
            </a:endParaRPr>
          </a:p>
          <a:p>
            <a:pPr marL="317500">
              <a:spcBef>
                <a:spcPts val="1085"/>
              </a:spcBef>
            </a:pPr>
            <a:r>
              <a:rPr spc="-30" dirty="0">
                <a:latin typeface="Cambria"/>
                <a:cs typeface="Cambria"/>
              </a:rPr>
              <a:t>For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eg.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Compute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value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 </a:t>
            </a:r>
            <a:r>
              <a:rPr spc="-5" dirty="0">
                <a:latin typeface="Cambria"/>
                <a:cs typeface="Cambria"/>
              </a:rPr>
              <a:t>(~B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A)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approach</a:t>
            </a:r>
            <a:endParaRPr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9650" y="2279651"/>
          <a:ext cx="6858000" cy="1828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V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~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~B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→A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5029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α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35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5035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755140" y="4078935"/>
            <a:ext cx="8456930" cy="173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0" algn="just">
              <a:spcBef>
                <a:spcPts val="100"/>
              </a:spcBef>
            </a:pPr>
            <a:r>
              <a:rPr spc="-25" dirty="0">
                <a:latin typeface="Cambria"/>
                <a:cs typeface="Cambria"/>
              </a:rPr>
              <a:t>Truth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endParaRPr>
              <a:latin typeface="Cambria"/>
              <a:cs typeface="Cambria"/>
            </a:endParaRPr>
          </a:p>
          <a:p>
            <a:pPr marL="299085" marR="5080" indent="-287020" algn="just">
              <a:lnSpc>
                <a:spcPct val="150100"/>
              </a:lnSpc>
              <a:spcBef>
                <a:spcPts val="1540"/>
              </a:spcBef>
              <a:buFont typeface="Arial MT"/>
              <a:buChar char="•"/>
              <a:tabLst>
                <a:tab pos="299720" algn="l"/>
              </a:tabLst>
            </a:pPr>
            <a:r>
              <a:rPr spc="-30" dirty="0">
                <a:latin typeface="Cambria"/>
                <a:cs typeface="Cambria"/>
              </a:rPr>
              <a:t>Two </a:t>
            </a:r>
            <a:r>
              <a:rPr spc="-10" dirty="0">
                <a:latin typeface="Cambria"/>
                <a:cs typeface="Cambria"/>
              </a:rPr>
              <a:t>formulae </a:t>
            </a:r>
            <a:r>
              <a:rPr dirty="0">
                <a:latin typeface="Cambria"/>
                <a:cs typeface="Cambria"/>
              </a:rPr>
              <a:t>α and β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spc="-5" dirty="0">
                <a:latin typeface="Cambria"/>
                <a:cs typeface="Cambria"/>
              </a:rPr>
              <a:t>said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logically </a:t>
            </a:r>
            <a:r>
              <a:rPr spc="-15" dirty="0">
                <a:latin typeface="Cambria"/>
                <a:cs typeface="Cambria"/>
              </a:rPr>
              <a:t>equivalent </a:t>
            </a:r>
            <a:r>
              <a:rPr dirty="0">
                <a:latin typeface="Cambria"/>
                <a:cs typeface="Cambria"/>
              </a:rPr>
              <a:t>(α </a:t>
            </a:r>
            <a:r>
              <a:rPr dirty="0">
                <a:latin typeface="Cambria Math"/>
                <a:cs typeface="Cambria Math"/>
              </a:rPr>
              <a:t>≅ </a:t>
            </a:r>
            <a:r>
              <a:rPr dirty="0">
                <a:latin typeface="Cambria"/>
                <a:cs typeface="Cambria"/>
              </a:rPr>
              <a:t>β) if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spc="-15" dirty="0">
                <a:latin typeface="Cambria"/>
                <a:cs typeface="Cambria"/>
              </a:rPr>
              <a:t>only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 truth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values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both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same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possible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assignments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logical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constants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F)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symbols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appearing</a:t>
            </a:r>
            <a:r>
              <a:rPr spc="-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endParaRPr>
              <a:latin typeface="Cambria"/>
              <a:cs typeface="Cambr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4EBDB1-CC40-CF61-6B11-4494977B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18</a:t>
            </a:fld>
            <a:endParaRPr lang="en-IN" spc="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28A102-DF54-90C0-F8AD-B8BD6C2B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4C91D35-F2AB-7466-B7E8-BF1B54573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05000"/>
            <a:ext cx="5562600" cy="36576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915DCE-9FB7-2441-E3A8-01925120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05000"/>
            <a:ext cx="6763098" cy="3435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646DF05-331A-F4DC-0D9B-5F731259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19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94524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7991FB-B1C4-BCF1-B900-1CB0356C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"/>
            <a:ext cx="10515600" cy="1325563"/>
          </a:xfrm>
        </p:spPr>
        <p:txBody>
          <a:bodyPr/>
          <a:lstStyle/>
          <a:p>
            <a:r>
              <a:rPr lang="en-GB" dirty="0"/>
              <a:t>Knowledge?  What to represent?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CDFD0-B9DF-42C4-5A76-E8175222E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12" y="1000108"/>
            <a:ext cx="11124028" cy="4351338"/>
          </a:xfrm>
        </p:spPr>
        <p:txBody>
          <a:bodyPr>
            <a:noAutofit/>
          </a:bodyPr>
          <a:lstStyle/>
          <a:p>
            <a:pPr algn="just"/>
            <a:r>
              <a:rPr lang="en-GB" sz="2400" b="0" i="0" dirty="0">
                <a:solidFill>
                  <a:srgbClr val="333333"/>
                </a:solidFill>
                <a:effectLst/>
                <a:latin typeface="inter-regular"/>
              </a:rPr>
              <a:t>Knowledge is awareness or familiarity gained by experiences of facts, data, and situations. Following are the types of knowledge in artificial intelligence:</a:t>
            </a:r>
          </a:p>
          <a:p>
            <a:pPr marL="0" indent="0">
              <a:buNone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inter-regular"/>
              </a:rPr>
              <a:t>Following are the kind of knowledge which needs to be represented in AI systems: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Object: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All the facts about objects in our world domain. E.g., Guitars contains strings, trumpets are brass instruments.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Events: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Events are the actions which occur in our world.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Performance: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It describe </a:t>
            </a:r>
            <a:r>
              <a:rPr lang="en-GB" sz="2400" b="0" i="0" dirty="0" err="1">
                <a:solidFill>
                  <a:srgbClr val="000000"/>
                </a:solidFill>
                <a:effectLst/>
                <a:latin typeface="inter-regular"/>
              </a:rPr>
              <a:t>behavior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 which involves knowledge about how to do things.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Meta-knowledge: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It is knowledge about what we know.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Facts: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Facts are the truths about the real world and what we represent.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inter-bold"/>
              </a:rPr>
              <a:t>Knowledge-Base: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inter-regular"/>
              </a:rPr>
              <a:t> The central component of the knowledge-based agents is the knowledge base. It is represented as KB. The Knowledgebase is a group of the Sentences (Here, sentences are used as a technical term and not identical with the English language).</a:t>
            </a:r>
          </a:p>
          <a:p>
            <a:pPr marL="0" indent="0">
              <a:buNone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inter-regular"/>
              </a:rPr>
              <a:t/>
            </a:r>
            <a:br>
              <a:rPr lang="en-GB" sz="2400" b="0" i="0" dirty="0">
                <a:solidFill>
                  <a:srgbClr val="333333"/>
                </a:solidFill>
                <a:effectLst/>
                <a:latin typeface="inter-regular"/>
              </a:rPr>
            </a:b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41EB9E-1F46-65F8-5C7C-71DE8A80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40422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7370A-6E05-2392-913A-020D8ADE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BDD48B9-1992-B059-44A0-A03ED9BB2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90689"/>
            <a:ext cx="9220200" cy="40759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E4EA58B-01E1-DEE1-EB2A-5D92A407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20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67420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89855"/>
            <a:ext cx="434467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Propositional</a:t>
            </a:r>
            <a:r>
              <a:rPr spc="-95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371600"/>
            <a:ext cx="9831070" cy="50218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7620" indent="-287020" algn="just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b="1" spc="-5" dirty="0">
                <a:latin typeface="Cambria"/>
                <a:cs typeface="Cambria"/>
              </a:rPr>
              <a:t>Propositional </a:t>
            </a:r>
            <a:r>
              <a:rPr b="1" spc="-10" dirty="0">
                <a:latin typeface="Cambria"/>
                <a:cs typeface="Cambria"/>
              </a:rPr>
              <a:t>Logic </a:t>
            </a:r>
            <a:r>
              <a:rPr b="1" dirty="0">
                <a:latin typeface="Cambria"/>
                <a:cs typeface="Cambria"/>
              </a:rPr>
              <a:t>(or </a:t>
            </a:r>
            <a:r>
              <a:rPr b="1" spc="-10" dirty="0">
                <a:latin typeface="Cambria"/>
                <a:cs typeface="Cambria"/>
              </a:rPr>
              <a:t>prop logic) deals </a:t>
            </a:r>
            <a:r>
              <a:rPr b="1" spc="-5" dirty="0">
                <a:latin typeface="Cambria"/>
                <a:cs typeface="Cambria"/>
              </a:rPr>
              <a:t>with </a:t>
            </a:r>
            <a:r>
              <a:rPr b="1" spc="-10" dirty="0">
                <a:latin typeface="Cambria"/>
                <a:cs typeface="Cambria"/>
              </a:rPr>
              <a:t>the validity </a:t>
            </a:r>
            <a:r>
              <a:rPr b="1" dirty="0">
                <a:latin typeface="Cambria"/>
                <a:cs typeface="Cambria"/>
              </a:rPr>
              <a:t>, </a:t>
            </a:r>
            <a:r>
              <a:rPr b="1" spc="-5" dirty="0">
                <a:latin typeface="Cambria"/>
                <a:cs typeface="Cambria"/>
              </a:rPr>
              <a:t>satisfiability(consistency) </a:t>
            </a:r>
            <a:r>
              <a:rPr b="1" dirty="0">
                <a:latin typeface="Cambria"/>
                <a:cs typeface="Cambria"/>
              </a:rPr>
              <a:t> and </a:t>
            </a:r>
            <a:r>
              <a:rPr b="1" spc="-5" dirty="0">
                <a:latin typeface="Cambria"/>
                <a:cs typeface="Cambria"/>
              </a:rPr>
              <a:t>unsatisfiability (inconsistency) </a:t>
            </a:r>
            <a:r>
              <a:rPr b="1" spc="-10" dirty="0">
                <a:latin typeface="Cambria"/>
                <a:cs typeface="Cambria"/>
              </a:rPr>
              <a:t>of </a:t>
            </a:r>
            <a:r>
              <a:rPr b="1" dirty="0">
                <a:latin typeface="Cambria"/>
                <a:cs typeface="Cambria"/>
              </a:rPr>
              <a:t>a </a:t>
            </a:r>
            <a:r>
              <a:rPr b="1" spc="-10" dirty="0">
                <a:latin typeface="Cambria"/>
                <a:cs typeface="Cambria"/>
              </a:rPr>
              <a:t>formula </a:t>
            </a:r>
            <a:r>
              <a:rPr b="1" dirty="0">
                <a:latin typeface="Cambria"/>
                <a:cs typeface="Cambria"/>
              </a:rPr>
              <a:t>and </a:t>
            </a:r>
            <a:r>
              <a:rPr b="1" spc="-10" dirty="0">
                <a:latin typeface="Cambria"/>
                <a:cs typeface="Cambria"/>
              </a:rPr>
              <a:t>the derivation </a:t>
            </a:r>
            <a:r>
              <a:rPr b="1" dirty="0">
                <a:latin typeface="Cambria"/>
                <a:cs typeface="Cambria"/>
              </a:rPr>
              <a:t>of a new </a:t>
            </a:r>
            <a:r>
              <a:rPr b="1" spc="-15" dirty="0">
                <a:latin typeface="Cambria"/>
                <a:cs typeface="Cambria"/>
              </a:rPr>
              <a:t>formula 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using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equivalence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laws.</a:t>
            </a:r>
            <a:endParaRPr b="1"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Each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row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given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formula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interpretation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under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value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may </a:t>
            </a:r>
            <a:r>
              <a:rPr spc="-5" dirty="0">
                <a:latin typeface="Cambria"/>
                <a:cs typeface="Cambria"/>
              </a:rPr>
              <a:t>be either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false.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5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tautology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value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2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interpretations.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said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b="1" spc="-15" dirty="0">
                <a:latin typeface="Cambria"/>
                <a:cs typeface="Cambria"/>
              </a:rPr>
              <a:t>valid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 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tautology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5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satisfiable</a:t>
            </a:r>
            <a:r>
              <a:rPr b="1" spc="3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exists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at</a:t>
            </a:r>
            <a:r>
              <a:rPr spc="3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least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one</a:t>
            </a:r>
            <a:r>
              <a:rPr spc="3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</a:t>
            </a:r>
            <a:r>
              <a:rPr spc="3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which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7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7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7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7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7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said</a:t>
            </a:r>
            <a:r>
              <a:rPr spc="72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7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71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unsatisfiable</a:t>
            </a:r>
            <a:r>
              <a:rPr b="1" spc="7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7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7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</a:t>
            </a:r>
            <a:r>
              <a:rPr spc="7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7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7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7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false</a:t>
            </a:r>
            <a:r>
              <a:rPr spc="7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under</a:t>
            </a:r>
            <a:r>
              <a:rPr spc="7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interpretations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97B995-A7EC-CAC4-67FC-1F2D1980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21</a:t>
            </a:fld>
            <a:endParaRPr lang="en-IN" spc="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1012"/>
            <a:ext cx="60198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Propositional</a:t>
            </a:r>
            <a:r>
              <a:rPr spc="-95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1" y="661544"/>
            <a:ext cx="8256905" cy="34093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spcBef>
                <a:spcPts val="11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Example-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following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valid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argument:</a:t>
            </a:r>
            <a:endParaRPr dirty="0">
              <a:latin typeface="Cambria"/>
              <a:cs typeface="Cambria"/>
            </a:endParaRPr>
          </a:p>
          <a:p>
            <a:pPr marL="265430">
              <a:spcBef>
                <a:spcPts val="1080"/>
              </a:spcBef>
            </a:pPr>
            <a:r>
              <a:rPr b="1" i="1" dirty="0">
                <a:latin typeface="Cambria"/>
                <a:cs typeface="Cambria"/>
              </a:rPr>
              <a:t>If</a:t>
            </a:r>
            <a:r>
              <a:rPr b="1" i="1" spc="-1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it is</a:t>
            </a:r>
            <a:r>
              <a:rPr b="1" i="1" spc="10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humid</a:t>
            </a:r>
            <a:r>
              <a:rPr b="1" i="1" dirty="0">
                <a:latin typeface="Cambria"/>
                <a:cs typeface="Cambria"/>
              </a:rPr>
              <a:t> </a:t>
            </a:r>
            <a:r>
              <a:rPr b="1" i="1" spc="-10" dirty="0">
                <a:latin typeface="Cambria"/>
                <a:cs typeface="Cambria"/>
              </a:rPr>
              <a:t>then</a:t>
            </a:r>
            <a:r>
              <a:rPr b="1" i="1" spc="4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it</a:t>
            </a:r>
            <a:r>
              <a:rPr b="1" i="1" spc="-20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will</a:t>
            </a:r>
            <a:r>
              <a:rPr b="1" i="1" spc="35" dirty="0">
                <a:latin typeface="Cambria"/>
                <a:cs typeface="Cambria"/>
              </a:rPr>
              <a:t> </a:t>
            </a:r>
            <a:r>
              <a:rPr b="1" i="1" spc="-10" dirty="0">
                <a:latin typeface="Cambria"/>
                <a:cs typeface="Cambria"/>
              </a:rPr>
              <a:t>rain</a:t>
            </a:r>
            <a:r>
              <a:rPr b="1" i="1" spc="-5" dirty="0">
                <a:latin typeface="Cambria"/>
                <a:cs typeface="Cambria"/>
              </a:rPr>
              <a:t> and</a:t>
            </a:r>
            <a:r>
              <a:rPr b="1" i="1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since</a:t>
            </a:r>
            <a:r>
              <a:rPr b="1" i="1" spc="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it</a:t>
            </a:r>
            <a:r>
              <a:rPr b="1" i="1" spc="-1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is</a:t>
            </a:r>
            <a:r>
              <a:rPr b="1" i="1" spc="5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humid</a:t>
            </a:r>
            <a:r>
              <a:rPr b="1" i="1" spc="20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today</a:t>
            </a:r>
            <a:r>
              <a:rPr b="1" i="1" spc="-1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it </a:t>
            </a:r>
            <a:r>
              <a:rPr b="1" i="1" spc="-5" dirty="0">
                <a:latin typeface="Cambria"/>
                <a:cs typeface="Cambria"/>
              </a:rPr>
              <a:t>will</a:t>
            </a:r>
            <a:r>
              <a:rPr b="1" i="1" spc="10" dirty="0">
                <a:latin typeface="Cambria"/>
                <a:cs typeface="Cambria"/>
              </a:rPr>
              <a:t> </a:t>
            </a:r>
            <a:r>
              <a:rPr b="1" i="1" spc="-10" dirty="0">
                <a:latin typeface="Cambria"/>
                <a:cs typeface="Cambria"/>
              </a:rPr>
              <a:t>rain</a:t>
            </a:r>
            <a:endParaRPr dirty="0">
              <a:latin typeface="Cambria"/>
              <a:cs typeface="Cambria"/>
            </a:endParaRPr>
          </a:p>
          <a:p>
            <a:pPr marL="265430">
              <a:spcBef>
                <a:spcPts val="1080"/>
              </a:spcBef>
              <a:tabLst>
                <a:tab pos="1290320" algn="l"/>
              </a:tabLst>
            </a:pPr>
            <a:r>
              <a:rPr spc="-5" dirty="0">
                <a:latin typeface="Cambria"/>
                <a:cs typeface="Cambria"/>
              </a:rPr>
              <a:t>Solution:	</a:t>
            </a:r>
            <a:r>
              <a:rPr spc="-10" dirty="0">
                <a:latin typeface="Cambria"/>
                <a:cs typeface="Cambria"/>
              </a:rPr>
              <a:t>Assume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A: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humid</a:t>
            </a:r>
            <a:endParaRPr dirty="0">
              <a:latin typeface="Cambria"/>
              <a:cs typeface="Cambria"/>
            </a:endParaRPr>
          </a:p>
          <a:p>
            <a:pPr marL="265430" marR="4836795" indent="1828800">
              <a:lnSpc>
                <a:spcPts val="3240"/>
              </a:lnSpc>
              <a:spcBef>
                <a:spcPts val="290"/>
              </a:spcBef>
            </a:pPr>
            <a:r>
              <a:rPr dirty="0">
                <a:latin typeface="Cambria"/>
                <a:cs typeface="Cambria"/>
              </a:rPr>
              <a:t>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will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rain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[(A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→B)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] 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</a:p>
          <a:p>
            <a:pPr marL="265430">
              <a:spcBef>
                <a:spcPts val="795"/>
              </a:spcBef>
            </a:pPr>
            <a:r>
              <a:rPr dirty="0">
                <a:latin typeface="Cambria"/>
                <a:cs typeface="Cambria"/>
              </a:rPr>
              <a:t>Using</a:t>
            </a:r>
            <a:r>
              <a:rPr spc="-10" dirty="0">
                <a:latin typeface="Cambria"/>
                <a:cs typeface="Cambria"/>
              </a:rPr>
              <a:t> truth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approach,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dirty="0">
                <a:latin typeface="Cambria"/>
                <a:cs typeface="Cambria"/>
              </a:rPr>
              <a:t> can</a:t>
            </a:r>
            <a:r>
              <a:rPr spc="-5" dirty="0">
                <a:latin typeface="Cambria"/>
                <a:cs typeface="Cambria"/>
              </a:rPr>
              <a:t> see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under all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endParaRPr dirty="0">
              <a:latin typeface="Cambria"/>
              <a:cs typeface="Cambria"/>
            </a:endParaRPr>
          </a:p>
          <a:p>
            <a:pPr marL="26543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hence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valid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argument.</a:t>
            </a:r>
            <a:endParaRPr dirty="0">
              <a:latin typeface="Cambria"/>
              <a:cs typeface="Cambria"/>
            </a:endParaRPr>
          </a:p>
          <a:p>
            <a:pPr marR="104775" algn="ctr">
              <a:spcBef>
                <a:spcPts val="1800"/>
              </a:spcBef>
            </a:pPr>
            <a:r>
              <a:rPr spc="-25" dirty="0">
                <a:latin typeface="Cambria"/>
                <a:cs typeface="Cambria"/>
              </a:rPr>
              <a:t>Truth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[(A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→B)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]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70250" y="4184651"/>
          <a:ext cx="5715000" cy="1828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=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(X)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X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A=(Y)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Y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→B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F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T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3505C9E-A745-17CB-D3D0-6B2F7B75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22</a:t>
            </a:fld>
            <a:endParaRPr lang="en-IN" spc="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61543"/>
            <a:ext cx="393979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Equivalence</a:t>
            </a:r>
            <a:r>
              <a:rPr spc="-65" dirty="0"/>
              <a:t> </a:t>
            </a:r>
            <a:r>
              <a:rPr spc="-20" dirty="0"/>
              <a:t>Laws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1" y="1118976"/>
            <a:ext cx="2661285" cy="249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95"/>
              </a:spcBef>
            </a:pPr>
            <a:r>
              <a:rPr spc="-15" dirty="0">
                <a:latin typeface="Cambria"/>
                <a:cs typeface="Cambria"/>
              </a:rPr>
              <a:t>Equivalence</a:t>
            </a:r>
            <a:r>
              <a:rPr spc="-10" dirty="0">
                <a:latin typeface="Cambria"/>
                <a:cs typeface="Cambria"/>
              </a:rPr>
              <a:t> relations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(or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laws)</a:t>
            </a:r>
            <a:r>
              <a:rPr spc="-10" dirty="0">
                <a:latin typeface="Cambria"/>
                <a:cs typeface="Cambria"/>
              </a:rPr>
              <a:t> are</a:t>
            </a:r>
            <a:r>
              <a:rPr spc="-5" dirty="0">
                <a:latin typeface="Cambria"/>
                <a:cs typeface="Cambria"/>
              </a:rPr>
              <a:t> used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reduce </a:t>
            </a:r>
            <a:r>
              <a:rPr dirty="0">
                <a:latin typeface="Cambria"/>
                <a:cs typeface="Cambria"/>
              </a:rPr>
              <a:t> or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simplify</a:t>
            </a:r>
            <a:r>
              <a:rPr dirty="0">
                <a:latin typeface="Cambria"/>
                <a:cs typeface="Cambria"/>
              </a:rPr>
              <a:t> a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given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well- </a:t>
            </a:r>
            <a:r>
              <a:rPr spc="-5" dirty="0">
                <a:latin typeface="Cambria"/>
                <a:cs typeface="Cambria"/>
              </a:rPr>
              <a:t> formed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formula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to 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new formula from 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existing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formula.</a:t>
            </a:r>
            <a:endParaRPr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8294" y="225425"/>
            <a:ext cx="6270625" cy="6632575"/>
            <a:chOff x="2892551" y="161542"/>
            <a:chExt cx="6270625" cy="6632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551" y="161542"/>
              <a:ext cx="6251448" cy="6632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7575" y="228600"/>
              <a:ext cx="6186423" cy="64462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38525" y="209550"/>
              <a:ext cx="6205855" cy="6484620"/>
            </a:xfrm>
            <a:custGeom>
              <a:avLst/>
              <a:gdLst/>
              <a:ahLst/>
              <a:cxnLst/>
              <a:rect l="l" t="t" r="r" b="b"/>
              <a:pathLst>
                <a:path w="6205855" h="6484620">
                  <a:moveTo>
                    <a:pt x="0" y="6484366"/>
                  </a:moveTo>
                  <a:lnTo>
                    <a:pt x="6205473" y="6484366"/>
                  </a:lnTo>
                </a:path>
                <a:path w="6205855" h="6484620">
                  <a:moveTo>
                    <a:pt x="6205473" y="0"/>
                  </a:moveTo>
                  <a:lnTo>
                    <a:pt x="0" y="0"/>
                  </a:lnTo>
                  <a:lnTo>
                    <a:pt x="0" y="648436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73D893C-5E2D-F8D7-D113-7484589A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23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24138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80010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pc="-5" dirty="0"/>
              <a:t>Alternative </a:t>
            </a:r>
            <a:r>
              <a:rPr spc="-5" dirty="0"/>
              <a:t>Propositional</a:t>
            </a:r>
            <a:r>
              <a:rPr spc="-95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1371600"/>
            <a:ext cx="8853170" cy="4606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100965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approach</a:t>
            </a:r>
            <a:r>
              <a:rPr spc="2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simple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straightforward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method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extremely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useful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presenting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overview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all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given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situation</a:t>
            </a:r>
            <a:endParaRPr dirty="0">
              <a:latin typeface="Cambria"/>
              <a:cs typeface="Cambria"/>
            </a:endParaRPr>
          </a:p>
          <a:p>
            <a:pPr marL="375285" indent="-287020">
              <a:spcBef>
                <a:spcPts val="1080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5" dirty="0">
                <a:latin typeface="Cambria"/>
                <a:cs typeface="Cambria"/>
              </a:rPr>
              <a:t>Limitation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size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grows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exponentially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i.e.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contains</a:t>
            </a:r>
            <a:endParaRPr dirty="0"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n</a:t>
            </a:r>
            <a:r>
              <a:rPr spc="-10" dirty="0">
                <a:latin typeface="Cambria"/>
                <a:cs typeface="Cambria"/>
              </a:rPr>
              <a:t> atoms,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will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contain</a:t>
            </a:r>
            <a:r>
              <a:rPr spc="5" dirty="0">
                <a:latin typeface="Cambria"/>
                <a:cs typeface="Cambria"/>
              </a:rPr>
              <a:t> 2</a:t>
            </a:r>
            <a:r>
              <a:rPr spc="7" baseline="25462" dirty="0">
                <a:latin typeface="Cambria"/>
                <a:cs typeface="Cambria"/>
              </a:rPr>
              <a:t>n</a:t>
            </a:r>
            <a:r>
              <a:rPr spc="179" baseline="25462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entries</a:t>
            </a:r>
            <a:endParaRPr dirty="0">
              <a:latin typeface="Cambria"/>
              <a:cs typeface="Cambria"/>
            </a:endParaRPr>
          </a:p>
          <a:p>
            <a:pPr marL="375285" indent="-287020">
              <a:spcBef>
                <a:spcPts val="1085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some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cases,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entries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truth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not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required.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Construction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truth</a:t>
            </a:r>
            <a:endParaRPr dirty="0"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table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becomes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futile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exercise</a:t>
            </a:r>
            <a:endParaRPr dirty="0">
              <a:latin typeface="Cambria"/>
              <a:cs typeface="Cambria"/>
            </a:endParaRPr>
          </a:p>
          <a:p>
            <a:pPr marL="408940" indent="-320675">
              <a:spcBef>
                <a:spcPts val="1080"/>
              </a:spcBef>
              <a:buFont typeface="Arial MT"/>
              <a:buChar char="•"/>
              <a:tabLst>
                <a:tab pos="408940" algn="l"/>
                <a:tab pos="409575" algn="l"/>
              </a:tabLst>
            </a:pPr>
            <a:r>
              <a:rPr spc="-5" dirty="0">
                <a:latin typeface="Cambria"/>
                <a:cs typeface="Cambria"/>
              </a:rPr>
              <a:t>Other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alternatives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are:</a:t>
            </a:r>
            <a:endParaRPr dirty="0">
              <a:latin typeface="Cambria"/>
              <a:cs typeface="Cambria"/>
            </a:endParaRPr>
          </a:p>
          <a:p>
            <a:pPr marL="888365" lvl="1" indent="-342900">
              <a:spcBef>
                <a:spcPts val="1080"/>
              </a:spcBef>
              <a:buFont typeface="+mj-lt"/>
              <a:buAutoNum type="arabicPeriod"/>
              <a:tabLst>
                <a:tab pos="832485" algn="l"/>
                <a:tab pos="833119" algn="l"/>
              </a:tabLst>
            </a:pPr>
            <a:r>
              <a:rPr b="1" spc="-10" dirty="0">
                <a:latin typeface="Cambria"/>
                <a:cs typeface="Cambria"/>
              </a:rPr>
              <a:t>Natural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Deduction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System</a:t>
            </a:r>
            <a:endParaRPr dirty="0">
              <a:latin typeface="Cambria"/>
              <a:cs typeface="Cambria"/>
            </a:endParaRPr>
          </a:p>
          <a:p>
            <a:pPr marL="888365" lvl="1" indent="-342900">
              <a:spcBef>
                <a:spcPts val="1085"/>
              </a:spcBef>
              <a:buFont typeface="+mj-lt"/>
              <a:buAutoNum type="arabicPeriod"/>
              <a:tabLst>
                <a:tab pos="832485" algn="l"/>
                <a:tab pos="833119" algn="l"/>
              </a:tabLst>
            </a:pPr>
            <a:r>
              <a:rPr b="1" spc="-5" dirty="0">
                <a:latin typeface="Cambria"/>
                <a:cs typeface="Cambria"/>
              </a:rPr>
              <a:t>Axiomatic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System</a:t>
            </a:r>
            <a:endParaRPr dirty="0">
              <a:latin typeface="Cambria"/>
              <a:cs typeface="Cambria"/>
            </a:endParaRPr>
          </a:p>
          <a:p>
            <a:pPr marL="888365" lvl="1" indent="-342900">
              <a:spcBef>
                <a:spcPts val="1080"/>
              </a:spcBef>
              <a:buFont typeface="+mj-lt"/>
              <a:buAutoNum type="arabicPeriod"/>
              <a:tabLst>
                <a:tab pos="832485" algn="l"/>
                <a:tab pos="833119" algn="l"/>
              </a:tabLst>
            </a:pPr>
            <a:r>
              <a:rPr b="1" spc="-5" dirty="0">
                <a:latin typeface="Cambria"/>
                <a:cs typeface="Cambria"/>
              </a:rPr>
              <a:t>Semantic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30" dirty="0">
                <a:latin typeface="Cambria"/>
                <a:cs typeface="Cambria"/>
              </a:rPr>
              <a:t>Tableau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method</a:t>
            </a:r>
            <a:endParaRPr dirty="0">
              <a:latin typeface="Cambria"/>
              <a:cs typeface="Cambria"/>
            </a:endParaRPr>
          </a:p>
          <a:p>
            <a:pPr marL="888365" lvl="1" indent="-342900">
              <a:spcBef>
                <a:spcPts val="1080"/>
              </a:spcBef>
              <a:buFont typeface="+mj-lt"/>
              <a:buAutoNum type="arabicPeriod"/>
              <a:tabLst>
                <a:tab pos="832485" algn="l"/>
                <a:tab pos="833119" algn="l"/>
              </a:tabLst>
            </a:pPr>
            <a:r>
              <a:rPr b="1" spc="-5" dirty="0">
                <a:latin typeface="Cambria"/>
                <a:cs typeface="Cambria"/>
              </a:rPr>
              <a:t>Resolution</a:t>
            </a:r>
            <a:r>
              <a:rPr b="1" spc="-6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Refutation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method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D722E2D-8ED1-0C65-913B-AD5E04DC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24</a:t>
            </a:fld>
            <a:endParaRPr lang="en-IN" spc="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61012"/>
            <a:ext cx="83058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Natural</a:t>
            </a:r>
            <a:r>
              <a:rPr spc="-45" dirty="0"/>
              <a:t> </a:t>
            </a:r>
            <a:r>
              <a:rPr dirty="0"/>
              <a:t>Deduction</a:t>
            </a:r>
            <a:r>
              <a:rPr spc="-65" dirty="0"/>
              <a:t> </a:t>
            </a:r>
            <a:r>
              <a:rPr spc="-20" dirty="0"/>
              <a:t>System</a:t>
            </a:r>
            <a:r>
              <a:rPr dirty="0"/>
              <a:t> </a:t>
            </a:r>
            <a:r>
              <a:rPr spc="-5" dirty="0"/>
              <a:t>(NDS)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9741" y="661544"/>
            <a:ext cx="8752205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24485" indent="-287020" algn="just">
              <a:spcBef>
                <a:spcPts val="1180"/>
              </a:spcBef>
              <a:buFont typeface="Arial MT"/>
              <a:buChar char="•"/>
              <a:tabLst>
                <a:tab pos="3251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mimics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pattern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natural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reasoning</a:t>
            </a:r>
            <a:endParaRPr dirty="0">
              <a:latin typeface="Cambria"/>
              <a:cs typeface="Cambria"/>
            </a:endParaRPr>
          </a:p>
          <a:p>
            <a:pPr marL="324485" indent="-287020" algn="just">
              <a:spcBef>
                <a:spcPts val="1080"/>
              </a:spcBef>
              <a:buFont typeface="Arial MT"/>
              <a:buChar char="•"/>
              <a:tabLst>
                <a:tab pos="3251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based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deductive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inference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endParaRPr dirty="0">
              <a:latin typeface="Cambria"/>
              <a:cs typeface="Cambria"/>
            </a:endParaRPr>
          </a:p>
          <a:p>
            <a:pPr marL="324485" marR="43180" indent="-287020" algn="just">
              <a:lnSpc>
                <a:spcPct val="150100"/>
              </a:lnSpc>
              <a:buFont typeface="Arial MT"/>
              <a:buChar char="•"/>
              <a:tabLst>
                <a:tab pos="325120" algn="l"/>
              </a:tabLst>
            </a:pPr>
            <a:r>
              <a:rPr spc="-5" dirty="0">
                <a:latin typeface="Cambria"/>
                <a:cs typeface="Cambria"/>
              </a:rPr>
              <a:t>Assuming that </a:t>
            </a:r>
            <a:r>
              <a:rPr dirty="0">
                <a:latin typeface="Cambria"/>
                <a:cs typeface="Cambria"/>
              </a:rPr>
              <a:t>A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, A</a:t>
            </a:r>
            <a:r>
              <a:rPr baseline="-20833" dirty="0">
                <a:latin typeface="Cambria"/>
                <a:cs typeface="Cambria"/>
              </a:rPr>
              <a:t>2</a:t>
            </a:r>
            <a:r>
              <a:rPr dirty="0">
                <a:latin typeface="Cambria"/>
                <a:cs typeface="Cambria"/>
              </a:rPr>
              <a:t>, . . </a:t>
            </a:r>
            <a:r>
              <a:rPr spc="-5" dirty="0">
                <a:latin typeface="Cambria"/>
                <a:cs typeface="Cambria"/>
              </a:rPr>
              <a:t>., 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spc="7" baseline="-20833" dirty="0">
                <a:latin typeface="Cambria"/>
                <a:cs typeface="Cambria"/>
              </a:rPr>
              <a:t>k</a:t>
            </a:r>
            <a:r>
              <a:rPr spc="5" dirty="0">
                <a:latin typeface="Cambria"/>
                <a:cs typeface="Cambria"/>
              </a:rPr>
              <a:t>, </a:t>
            </a:r>
            <a:r>
              <a:rPr dirty="0">
                <a:latin typeface="Cambria"/>
                <a:cs typeface="Cambria"/>
              </a:rPr>
              <a:t>1 ≤ k ≤ n,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set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items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j </a:t>
            </a:r>
            <a:r>
              <a:rPr dirty="0">
                <a:latin typeface="Cambria"/>
                <a:cs typeface="Cambria"/>
              </a:rPr>
              <a:t>, </a:t>
            </a:r>
            <a:r>
              <a:rPr spc="-15" dirty="0">
                <a:latin typeface="Cambria"/>
                <a:cs typeface="Cambria"/>
              </a:rPr>
              <a:t>where </a:t>
            </a:r>
            <a:r>
              <a:rPr dirty="0">
                <a:latin typeface="Cambria"/>
                <a:cs typeface="Cambria"/>
              </a:rPr>
              <a:t>1 ≤ j ≤ </a:t>
            </a:r>
            <a:r>
              <a:rPr spc="-10" dirty="0">
                <a:latin typeface="Cambria"/>
                <a:cs typeface="Cambria"/>
              </a:rPr>
              <a:t>m, and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 well </a:t>
            </a:r>
            <a:r>
              <a:rPr spc="-5" dirty="0">
                <a:latin typeface="Cambria"/>
                <a:cs typeface="Cambria"/>
              </a:rPr>
              <a:t>formed formulae, </a:t>
            </a:r>
            <a:r>
              <a:rPr spc="-10" dirty="0">
                <a:latin typeface="Cambria"/>
                <a:cs typeface="Cambria"/>
              </a:rPr>
              <a:t>the inference </a:t>
            </a:r>
            <a:r>
              <a:rPr spc="-5" dirty="0">
                <a:latin typeface="Cambria"/>
                <a:cs typeface="Cambria"/>
              </a:rPr>
              <a:t>rules </a:t>
            </a:r>
            <a:r>
              <a:rPr spc="-10" dirty="0">
                <a:latin typeface="Cambria"/>
                <a:cs typeface="Cambria"/>
              </a:rPr>
              <a:t>may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stated </a:t>
            </a:r>
            <a:r>
              <a:rPr dirty="0">
                <a:latin typeface="Cambria"/>
                <a:cs typeface="Cambria"/>
              </a:rPr>
              <a:t>as </a:t>
            </a:r>
            <a:r>
              <a:rPr spc="-5" dirty="0">
                <a:latin typeface="Cambria"/>
                <a:cs typeface="Cambria"/>
              </a:rPr>
              <a:t>shown </a:t>
            </a:r>
            <a:r>
              <a:rPr dirty="0">
                <a:latin typeface="Cambria"/>
                <a:cs typeface="Cambria"/>
              </a:rPr>
              <a:t>in </a:t>
            </a:r>
            <a:r>
              <a:rPr spc="-10" dirty="0">
                <a:latin typeface="Cambria"/>
                <a:cs typeface="Cambria"/>
              </a:rPr>
              <a:t>the following 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NDS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endParaRPr dirty="0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27250" y="2787651"/>
          <a:ext cx="7849870" cy="3225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78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Rule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Symbol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Rule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5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Introducing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(I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Ʌ)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.,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800" spc="-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Eliminating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Ʌ)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382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≤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≤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n)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Introducing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(I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V)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any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390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(1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≤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≤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n)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. V 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Eliminating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V)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V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n,</a:t>
                      </a:r>
                      <a:r>
                        <a:rPr sz="1800" spc="22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→A,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→A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261609" y="6107380"/>
            <a:ext cx="1606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"/>
                <a:cs typeface="Cambria"/>
              </a:rPr>
              <a:t>NDS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Rules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endParaRPr>
              <a:latin typeface="Cambria"/>
              <a:cs typeface="Cambr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2E2285-A33E-A5BD-165D-69CC6C59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25</a:t>
            </a:fld>
            <a:endParaRPr lang="en-IN" spc="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1012"/>
            <a:ext cx="83820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Natural</a:t>
            </a:r>
            <a:r>
              <a:rPr spc="-45" dirty="0"/>
              <a:t> </a:t>
            </a:r>
            <a:r>
              <a:rPr dirty="0"/>
              <a:t>Deduction</a:t>
            </a:r>
            <a:r>
              <a:rPr spc="-65" dirty="0"/>
              <a:t> </a:t>
            </a:r>
            <a:r>
              <a:rPr spc="-20" dirty="0"/>
              <a:t>System</a:t>
            </a:r>
            <a:r>
              <a:rPr dirty="0"/>
              <a:t> </a:t>
            </a:r>
            <a:r>
              <a:rPr spc="-5" dirty="0"/>
              <a:t>(NDS)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98650" y="755650"/>
          <a:ext cx="7849870" cy="4516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78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Rule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Symbol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Rule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Introducing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(I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from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.,</a:t>
                      </a:r>
                      <a:r>
                        <a:rPr sz="18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800" spc="-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infer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proved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.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800" spc="-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is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5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Eliminating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0"/>
                        </a:spcBef>
                        <a:tabLst>
                          <a:tab pos="2226310" algn="l"/>
                        </a:tabLst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→A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225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	</a:t>
                      </a:r>
                      <a:r>
                        <a:rPr sz="1200" i="1" spc="-5" dirty="0">
                          <a:latin typeface="Cambria"/>
                          <a:cs typeface="Cambria"/>
                        </a:rPr>
                        <a:t>(Modus</a:t>
                      </a:r>
                      <a:r>
                        <a:rPr sz="1200" i="1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i="1" spc="-10" dirty="0">
                          <a:latin typeface="Cambria"/>
                          <a:cs typeface="Cambria"/>
                        </a:rPr>
                        <a:t>Ponen</a:t>
                      </a:r>
                      <a:r>
                        <a:rPr sz="1200" i="1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i="1" spc="-5" dirty="0">
                          <a:latin typeface="Cambria"/>
                          <a:cs typeface="Cambria"/>
                        </a:rPr>
                        <a:t>Rule)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Introducing</a:t>
                      </a:r>
                      <a:r>
                        <a:rPr sz="18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↔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(I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↔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172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-3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↔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2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Eliminating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↔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↔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↔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179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179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2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baseline="-20833" dirty="0">
                          <a:latin typeface="Cambria"/>
                          <a:cs typeface="Cambria"/>
                        </a:rPr>
                        <a:t>1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5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Introducing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~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(I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10" dirty="0">
                          <a:latin typeface="Cambria"/>
                          <a:cs typeface="Cambria"/>
                        </a:rPr>
                        <a:t>~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from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infer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15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~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7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179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is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~A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515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Eliminating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dirty="0">
                          <a:latin typeface="Cambria"/>
                          <a:cs typeface="Cambria"/>
                        </a:rPr>
                        <a:t>~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~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If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from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~A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infer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15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-30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 </a:t>
                      </a:r>
                      <a:r>
                        <a:rPr sz="1800" b="1" spc="-5" dirty="0">
                          <a:latin typeface="Cambria"/>
                          <a:cs typeface="Cambria"/>
                        </a:rPr>
                        <a:t>~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7" baseline="-20833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800" spc="7" baseline="-20833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proved</a:t>
                      </a:r>
                      <a:r>
                        <a:rPr sz="1800" spc="-6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then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033010" y="5420970"/>
            <a:ext cx="2459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"/>
                <a:cs typeface="Cambria"/>
              </a:rPr>
              <a:t>NDS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Rules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(Contd.)</a:t>
            </a:r>
            <a:endParaRPr>
              <a:latin typeface="Cambria"/>
              <a:cs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78EC63B-1947-627E-56EE-3F606748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26</a:t>
            </a:fld>
            <a:endParaRPr lang="en-IN" spc="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61012"/>
            <a:ext cx="96012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Natural</a:t>
            </a:r>
            <a:r>
              <a:rPr spc="-45" dirty="0"/>
              <a:t> </a:t>
            </a:r>
            <a:r>
              <a:rPr dirty="0"/>
              <a:t>Deduction</a:t>
            </a:r>
            <a:r>
              <a:rPr spc="-65" dirty="0"/>
              <a:t> </a:t>
            </a:r>
            <a:r>
              <a:rPr spc="-20" dirty="0"/>
              <a:t>System</a:t>
            </a:r>
            <a:r>
              <a:rPr dirty="0"/>
              <a:t> </a:t>
            </a:r>
            <a:r>
              <a:rPr spc="-5" dirty="0"/>
              <a:t>(NDS)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4044" y="661543"/>
            <a:ext cx="7435850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25" dirty="0">
                <a:latin typeface="Cambria"/>
                <a:cs typeface="Cambria"/>
              </a:rPr>
              <a:t>Prove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: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(B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  <a:r>
              <a:rPr b="1" spc="-5" dirty="0">
                <a:latin typeface="Cambria"/>
                <a:cs typeface="Cambria"/>
              </a:rPr>
              <a:t> C)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deduced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from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theorem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NDS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-10" dirty="0">
                <a:latin typeface="Cambria"/>
                <a:cs typeface="Cambria"/>
              </a:rPr>
              <a:t> written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from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infer</a:t>
            </a:r>
            <a:r>
              <a:rPr b="1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5" dirty="0">
                <a:latin typeface="Cambria"/>
                <a:cs typeface="Cambria"/>
              </a:rPr>
              <a:t>C)</a:t>
            </a:r>
            <a:endParaRPr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51051" y="1670050"/>
          <a:ext cx="8077199" cy="2560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0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10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Description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Formula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Comments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Theorem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from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infer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C)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ov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Hypothesis(given)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I: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(3)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(2,4)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Ʌ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(B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C)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793241" y="4201491"/>
            <a:ext cx="8378825" cy="2208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6270" algn="just">
              <a:spcBef>
                <a:spcPts val="100"/>
              </a:spcBef>
            </a:pPr>
            <a:r>
              <a:rPr b="1" spc="-5" dirty="0">
                <a:latin typeface="Cambria"/>
                <a:cs typeface="Cambria"/>
              </a:rPr>
              <a:t>Proof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Theorem</a:t>
            </a:r>
            <a:endParaRPr dirty="0">
              <a:latin typeface="Cambria"/>
              <a:cs typeface="Cambria"/>
            </a:endParaRPr>
          </a:p>
          <a:p>
            <a:pPr marL="50800" marR="43180" algn="just">
              <a:lnSpc>
                <a:spcPct val="150100"/>
              </a:lnSpc>
              <a:spcBef>
                <a:spcPts val="1175"/>
              </a:spcBef>
            </a:pPr>
            <a:r>
              <a:rPr b="1" dirty="0">
                <a:latin typeface="Cambria"/>
                <a:cs typeface="Cambria"/>
              </a:rPr>
              <a:t>Deduction </a:t>
            </a:r>
            <a:r>
              <a:rPr b="1" spc="-10" dirty="0">
                <a:latin typeface="Cambria"/>
                <a:cs typeface="Cambria"/>
              </a:rPr>
              <a:t>Theorem: </a:t>
            </a:r>
            <a:r>
              <a:rPr spc="-80" dirty="0">
                <a:latin typeface="Cambria"/>
                <a:cs typeface="Cambria"/>
              </a:rPr>
              <a:t>To </a:t>
            </a:r>
            <a:r>
              <a:rPr spc="-25" dirty="0">
                <a:latin typeface="Cambria"/>
                <a:cs typeface="Cambria"/>
              </a:rPr>
              <a:t>prove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1 </a:t>
            </a:r>
            <a:r>
              <a:rPr dirty="0">
                <a:latin typeface="Cambria"/>
                <a:cs typeface="Cambria"/>
              </a:rPr>
              <a:t>Ʌ . . . Ʌ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 </a:t>
            </a:r>
            <a:r>
              <a:rPr dirty="0">
                <a:latin typeface="Cambria"/>
                <a:cs typeface="Cambria"/>
              </a:rPr>
              <a:t>→ β , it </a:t>
            </a:r>
            <a:r>
              <a:rPr spc="-15" dirty="0">
                <a:latin typeface="Cambria"/>
                <a:cs typeface="Cambria"/>
              </a:rPr>
              <a:t>is </a:t>
            </a:r>
            <a:r>
              <a:rPr dirty="0">
                <a:latin typeface="Cambria"/>
                <a:cs typeface="Cambria"/>
              </a:rPr>
              <a:t>sufficient </a:t>
            </a:r>
            <a:r>
              <a:rPr spc="-20" dirty="0">
                <a:latin typeface="Cambria"/>
                <a:cs typeface="Cambria"/>
              </a:rPr>
              <a:t>to prove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 from </a:t>
            </a:r>
            <a:r>
              <a:rPr spc="-15" dirty="0">
                <a:latin typeface="Cambria"/>
                <a:cs typeface="Cambria"/>
              </a:rPr>
              <a:t>α</a:t>
            </a:r>
            <a:r>
              <a:rPr spc="-22" baseline="-20833" dirty="0">
                <a:latin typeface="Cambria"/>
                <a:cs typeface="Cambria"/>
              </a:rPr>
              <a:t>1</a:t>
            </a:r>
            <a:r>
              <a:rPr spc="-15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 . . . ,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 β . </a:t>
            </a:r>
            <a:endParaRPr lang="en-GB" dirty="0">
              <a:latin typeface="Cambria"/>
              <a:cs typeface="Cambria"/>
            </a:endParaRPr>
          </a:p>
          <a:p>
            <a:pPr marL="50800" marR="43180" algn="just">
              <a:lnSpc>
                <a:spcPct val="150100"/>
              </a:lnSpc>
              <a:spcBef>
                <a:spcPts val="1175"/>
              </a:spcBef>
            </a:pPr>
            <a:r>
              <a:rPr spc="-25" dirty="0">
                <a:latin typeface="Cambria"/>
                <a:cs typeface="Cambria"/>
              </a:rPr>
              <a:t>Conversely,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 . . . Ʌ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 β is </a:t>
            </a:r>
            <a:r>
              <a:rPr spc="-15" dirty="0">
                <a:latin typeface="Cambria"/>
                <a:cs typeface="Cambria"/>
              </a:rPr>
              <a:t>proved </a:t>
            </a:r>
            <a:r>
              <a:rPr spc="-5" dirty="0">
                <a:latin typeface="Cambria"/>
                <a:cs typeface="Cambria"/>
              </a:rPr>
              <a:t>then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 theorem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21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 . 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 ,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217" baseline="-20833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assumed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proved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880B90-B5AC-C723-3F29-960718EA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27</a:t>
            </a:fld>
            <a:endParaRPr lang="en-IN" spc="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1012"/>
            <a:ext cx="87630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Natural</a:t>
            </a:r>
            <a:r>
              <a:rPr spc="-45" dirty="0"/>
              <a:t> </a:t>
            </a:r>
            <a:r>
              <a:rPr dirty="0"/>
              <a:t>Deduction</a:t>
            </a:r>
            <a:r>
              <a:rPr spc="-65" dirty="0"/>
              <a:t> </a:t>
            </a:r>
            <a:r>
              <a:rPr spc="-20" dirty="0"/>
              <a:t>System</a:t>
            </a:r>
            <a:r>
              <a:rPr dirty="0"/>
              <a:t> </a:t>
            </a:r>
            <a:r>
              <a:rPr spc="-5" dirty="0"/>
              <a:t>(NDS)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3009" y="5954979"/>
            <a:ext cx="226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Cambria"/>
                <a:cs typeface="Cambria"/>
              </a:rPr>
              <a:t>Proof</a:t>
            </a:r>
            <a:r>
              <a:rPr b="1" spc="-4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Theorem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40" y="661544"/>
            <a:ext cx="8534400" cy="1671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algn="just">
              <a:spcBef>
                <a:spcPts val="1180"/>
              </a:spcBef>
            </a:pPr>
            <a:r>
              <a:rPr b="1" spc="-20" dirty="0">
                <a:latin typeface="Cambria"/>
                <a:cs typeface="Cambria"/>
              </a:rPr>
              <a:t>Prove</a:t>
            </a:r>
            <a:r>
              <a:rPr b="1" spc="-4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theorem</a:t>
            </a:r>
            <a:r>
              <a:rPr b="1" spc="-6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: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[(A </a:t>
            </a:r>
            <a:r>
              <a:rPr dirty="0">
                <a:latin typeface="Cambria"/>
                <a:cs typeface="Cambria"/>
              </a:rPr>
              <a:t>→B)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C)]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(A→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C)</a:t>
            </a:r>
            <a:endParaRPr>
              <a:latin typeface="Cambria"/>
              <a:cs typeface="Cambria"/>
            </a:endParaRPr>
          </a:p>
          <a:p>
            <a:pPr marL="12700" marR="5080" algn="just">
              <a:lnSpc>
                <a:spcPct val="150000"/>
              </a:lnSpc>
            </a:pPr>
            <a:r>
              <a:rPr spc="-5" dirty="0">
                <a:latin typeface="Cambria"/>
                <a:cs typeface="Cambria"/>
              </a:rPr>
              <a:t>Solution: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Theorem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reduced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theorem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 </a:t>
            </a:r>
            <a:r>
              <a:rPr dirty="0">
                <a:latin typeface="Cambria"/>
                <a:cs typeface="Cambria"/>
              </a:rPr>
              <a:t>(A </a:t>
            </a:r>
            <a:r>
              <a:rPr spc="-5" dirty="0">
                <a:latin typeface="Cambria"/>
                <a:cs typeface="Cambria"/>
              </a:rPr>
              <a:t>→B),(B </a:t>
            </a:r>
            <a:r>
              <a:rPr dirty="0">
                <a:latin typeface="Cambria"/>
                <a:cs typeface="Cambria"/>
              </a:rPr>
              <a:t>→ </a:t>
            </a:r>
            <a:r>
              <a:rPr spc="-5" dirty="0">
                <a:latin typeface="Cambria"/>
                <a:cs typeface="Cambria"/>
              </a:rPr>
              <a:t>C) </a:t>
            </a:r>
            <a:r>
              <a:rPr spc="-10" dirty="0">
                <a:latin typeface="Cambria"/>
                <a:cs typeface="Cambria"/>
              </a:rPr>
              <a:t>infer </a:t>
            </a:r>
            <a:r>
              <a:rPr dirty="0">
                <a:latin typeface="Cambria"/>
                <a:cs typeface="Cambria"/>
              </a:rPr>
              <a:t>(A→ </a:t>
            </a:r>
            <a:r>
              <a:rPr spc="-5" dirty="0">
                <a:latin typeface="Cambria"/>
                <a:cs typeface="Cambria"/>
              </a:rPr>
              <a:t>C)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 </a:t>
            </a:r>
            <a:r>
              <a:rPr dirty="0">
                <a:latin typeface="Cambria"/>
                <a:cs typeface="Cambria"/>
              </a:rPr>
              <a:t>deduction </a:t>
            </a:r>
            <a:r>
              <a:rPr spc="-10" dirty="0">
                <a:latin typeface="Cambria"/>
                <a:cs typeface="Cambria"/>
              </a:rPr>
              <a:t>theorem. </a:t>
            </a:r>
            <a:r>
              <a:rPr spc="-5" dirty="0">
                <a:latin typeface="Cambria"/>
                <a:cs typeface="Cambria"/>
              </a:rPr>
              <a:t>Further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5" dirty="0">
                <a:latin typeface="Cambria"/>
                <a:cs typeface="Cambria"/>
              </a:rPr>
              <a:t>prove </a:t>
            </a:r>
            <a:r>
              <a:rPr dirty="0">
                <a:latin typeface="Cambria"/>
                <a:cs typeface="Cambria"/>
              </a:rPr>
              <a:t>A → </a:t>
            </a:r>
            <a:r>
              <a:rPr spc="-5" dirty="0">
                <a:latin typeface="Cambria"/>
                <a:cs typeface="Cambria"/>
              </a:rPr>
              <a:t>C, </a:t>
            </a:r>
            <a:r>
              <a:rPr spc="-15" dirty="0">
                <a:latin typeface="Cambria"/>
                <a:cs typeface="Cambria"/>
              </a:rPr>
              <a:t>we </a:t>
            </a:r>
            <a:r>
              <a:rPr spc="-5" dirty="0">
                <a:latin typeface="Cambria"/>
                <a:cs typeface="Cambria"/>
              </a:rPr>
              <a:t>will </a:t>
            </a:r>
            <a:r>
              <a:rPr spc="-15" dirty="0">
                <a:latin typeface="Cambria"/>
                <a:cs typeface="Cambria"/>
              </a:rPr>
              <a:t>have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5" dirty="0">
                <a:latin typeface="Cambria"/>
                <a:cs typeface="Cambria"/>
              </a:rPr>
              <a:t>prove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sub-theorem </a:t>
            </a:r>
            <a:r>
              <a:rPr dirty="0">
                <a:latin typeface="Cambria"/>
                <a:cs typeface="Cambria"/>
              </a:rPr>
              <a:t> </a:t>
            </a:r>
            <a:r>
              <a:rPr b="1" i="1" spc="-10" dirty="0">
                <a:latin typeface="Cambria"/>
                <a:cs typeface="Cambria"/>
              </a:rPr>
              <a:t>from</a:t>
            </a:r>
            <a:r>
              <a:rPr b="1" i="1" spc="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A</a:t>
            </a:r>
            <a:r>
              <a:rPr b="1" i="1" spc="5" dirty="0">
                <a:latin typeface="Cambria"/>
                <a:cs typeface="Cambria"/>
              </a:rPr>
              <a:t> </a:t>
            </a:r>
            <a:r>
              <a:rPr b="1" i="1" spc="-5" dirty="0">
                <a:latin typeface="Cambria"/>
                <a:cs typeface="Cambria"/>
              </a:rPr>
              <a:t>infer</a:t>
            </a:r>
            <a:r>
              <a:rPr b="1" i="1" spc="5" dirty="0">
                <a:latin typeface="Cambria"/>
                <a:cs typeface="Cambria"/>
              </a:rPr>
              <a:t> </a:t>
            </a:r>
            <a:r>
              <a:rPr b="1" i="1" dirty="0">
                <a:latin typeface="Cambria"/>
                <a:cs typeface="Cambria"/>
              </a:rPr>
              <a:t>C</a:t>
            </a:r>
            <a:endParaRPr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46250" y="2508250"/>
          <a:ext cx="8305800" cy="3428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Description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Formula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42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Comments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Theorem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from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→B,</a:t>
                      </a:r>
                      <a:r>
                        <a:rPr sz="18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infer</a:t>
                      </a:r>
                      <a:r>
                        <a:rPr sz="1800" spc="-4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6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026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R="254635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Sub-theorem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from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infer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600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3.1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3655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(1,3.1)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3.2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337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(2,3.2)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7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3.3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→(3)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31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A→</a:t>
                      </a:r>
                      <a:r>
                        <a:rPr sz="1800" spc="-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56B4EF-C0B2-DE78-3798-164E80B4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28</a:t>
            </a:fld>
            <a:endParaRPr lang="en-IN" spc="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AF98AD-4058-C63C-432A-C333AA65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5903"/>
            <a:ext cx="10515600" cy="1325563"/>
          </a:xfrm>
        </p:spPr>
        <p:txBody>
          <a:bodyPr/>
          <a:lstStyle/>
          <a:p>
            <a:r>
              <a:rPr lang="en-GB" dirty="0"/>
              <a:t>Example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11DC79-08FE-A918-0FA3-01864243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95400"/>
            <a:ext cx="7315200" cy="4879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BC3400C-0518-6993-A92B-B99025AB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29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06466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A833EB-1079-2980-3B60-A3962774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Types of knowledge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8A3154-8338-16F6-87FC-63FFD789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524000"/>
            <a:ext cx="6553200" cy="43441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F39AF85-B9B2-C32E-CC4C-C055405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52914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76688"/>
            <a:ext cx="4326256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Axiomatic</a:t>
            </a:r>
            <a:r>
              <a:rPr spc="-65" dirty="0"/>
              <a:t> </a:t>
            </a:r>
            <a:r>
              <a:rPr spc="-2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" y="798910"/>
            <a:ext cx="8686800" cy="45542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spcBef>
                <a:spcPts val="11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based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set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three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axioms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and one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rule</a:t>
            </a:r>
            <a:r>
              <a:rPr b="1" spc="4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5" dirty="0">
                <a:latin typeface="Cambria"/>
                <a:cs typeface="Cambria"/>
              </a:rPr>
              <a:t> deduction</a:t>
            </a:r>
            <a:endParaRPr b="1" dirty="0"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minimal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structure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but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powerful</a:t>
            </a:r>
            <a:r>
              <a:rPr dirty="0">
                <a:latin typeface="Cambria"/>
                <a:cs typeface="Cambria"/>
              </a:rPr>
              <a:t> as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NDS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approaches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axiomatic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system,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proofs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theorems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often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difficult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require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guess</a:t>
            </a:r>
            <a:endParaRPr dirty="0">
              <a:latin typeface="Cambria"/>
              <a:cs typeface="Cambria"/>
            </a:endParaRPr>
          </a:p>
          <a:p>
            <a:pPr marL="299085" algn="just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in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selection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appropriate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axiom(s)</a:t>
            </a:r>
            <a:endParaRPr dirty="0">
              <a:latin typeface="Cambria"/>
              <a:cs typeface="Cambria"/>
            </a:endParaRPr>
          </a:p>
          <a:p>
            <a:pPr marL="299085" marR="5080" indent="-287020" algn="just">
              <a:lnSpc>
                <a:spcPts val="3240"/>
              </a:lnSpc>
              <a:spcBef>
                <a:spcPts val="290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this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system,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two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operators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not(~)</a:t>
            </a:r>
            <a:r>
              <a:rPr b="1"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implies(→)</a:t>
            </a:r>
            <a:r>
              <a:rPr b="1" spc="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allowed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formula, </a:t>
            </a:r>
            <a:r>
              <a:rPr spc="-5" dirty="0">
                <a:latin typeface="Cambria"/>
                <a:cs typeface="Cambria"/>
              </a:rPr>
              <a:t>other </a:t>
            </a:r>
            <a:r>
              <a:rPr dirty="0">
                <a:latin typeface="Cambria"/>
                <a:cs typeface="Cambria"/>
              </a:rPr>
              <a:t>logical </a:t>
            </a:r>
            <a:r>
              <a:rPr spc="-10" dirty="0">
                <a:latin typeface="Cambria"/>
                <a:cs typeface="Cambria"/>
              </a:rPr>
              <a:t>operators </a:t>
            </a:r>
            <a:r>
              <a:rPr b="1" spc="-105" dirty="0">
                <a:latin typeface="Cambria"/>
                <a:cs typeface="Cambria"/>
              </a:rPr>
              <a:t>V,</a:t>
            </a:r>
            <a:r>
              <a:rPr b="1" spc="18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</a:t>
            </a:r>
            <a:r>
              <a:rPr dirty="0">
                <a:latin typeface="Cambria"/>
                <a:cs typeface="Cambria"/>
              </a:rPr>
              <a:t>, and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↔ </a:t>
            </a:r>
            <a:r>
              <a:rPr spc="-10" dirty="0">
                <a:latin typeface="Cambria"/>
                <a:cs typeface="Cambria"/>
              </a:rPr>
              <a:t>can </a:t>
            </a:r>
            <a:r>
              <a:rPr spc="-1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easily expressed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spc="-10" dirty="0">
                <a:latin typeface="Cambria"/>
                <a:cs typeface="Cambria"/>
              </a:rPr>
              <a:t>terms </a:t>
            </a:r>
            <a:r>
              <a:rPr dirty="0">
                <a:latin typeface="Cambria"/>
                <a:cs typeface="Cambria"/>
              </a:rPr>
              <a:t>of </a:t>
            </a:r>
            <a:r>
              <a:rPr b="1" dirty="0">
                <a:latin typeface="Cambria"/>
                <a:cs typeface="Cambria"/>
              </a:rPr>
              <a:t>~ 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→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equivalence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</a:t>
            </a:r>
            <a:endParaRPr dirty="0">
              <a:latin typeface="Cambria"/>
              <a:cs typeface="Cambria"/>
            </a:endParaRPr>
          </a:p>
          <a:p>
            <a:pPr marL="299085" indent="-287020" algn="just">
              <a:spcBef>
                <a:spcPts val="795"/>
              </a:spcBef>
              <a:buFont typeface="Arial MT"/>
              <a:buChar char="•"/>
              <a:tabLst>
                <a:tab pos="299720" algn="l"/>
              </a:tabLst>
            </a:pPr>
            <a:r>
              <a:rPr spc="-30" dirty="0">
                <a:latin typeface="Cambria"/>
                <a:cs typeface="Cambria"/>
              </a:rPr>
              <a:t>For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example:</a:t>
            </a:r>
            <a:endParaRPr dirty="0">
              <a:latin typeface="Cambria"/>
              <a:cs typeface="Cambria"/>
            </a:endParaRPr>
          </a:p>
          <a:p>
            <a:pPr marL="317500">
              <a:spcBef>
                <a:spcPts val="1085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"/>
                <a:cs typeface="Cambria"/>
              </a:rPr>
              <a:t>~(~A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~B)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"/>
                <a:cs typeface="Cambria"/>
              </a:rPr>
              <a:t>~(A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~B)</a:t>
            </a:r>
            <a:endParaRPr dirty="0">
              <a:latin typeface="Cambria"/>
              <a:cs typeface="Cambria"/>
            </a:endParaRPr>
          </a:p>
          <a:p>
            <a:pPr marL="31750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 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5" dirty="0">
                <a:latin typeface="Cambria Math"/>
                <a:cs typeface="Cambria Math"/>
              </a:rPr>
              <a:t> </a:t>
            </a:r>
            <a:r>
              <a:rPr spc="-10" dirty="0">
                <a:latin typeface="Cambria"/>
                <a:cs typeface="Cambria"/>
              </a:rPr>
              <a:t>~A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 B</a:t>
            </a:r>
          </a:p>
          <a:p>
            <a:pPr marL="31750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↔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1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(A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40" dirty="0">
                <a:latin typeface="Cambria Math"/>
                <a:cs typeface="Cambria Math"/>
              </a:rPr>
              <a:t> </a:t>
            </a:r>
            <a:r>
              <a:rPr b="1" spc="-5" dirty="0">
                <a:latin typeface="Cambria"/>
                <a:cs typeface="Cambria"/>
              </a:rPr>
              <a:t>~</a:t>
            </a:r>
            <a:r>
              <a:rPr spc="-5" dirty="0">
                <a:latin typeface="Cambria"/>
                <a:cs typeface="Cambria"/>
              </a:rPr>
              <a:t>[(A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~(B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A)]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B71C536-5DF1-426B-3552-4DA59DAC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30</a:t>
            </a:fld>
            <a:endParaRPr lang="en-IN" spc="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609600"/>
            <a:ext cx="4326256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Axiomatic</a:t>
            </a:r>
            <a:r>
              <a:rPr spc="-65" dirty="0"/>
              <a:t> </a:t>
            </a:r>
            <a:r>
              <a:rPr spc="-2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1563370"/>
            <a:ext cx="9525000" cy="3780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 axiomatic </a:t>
            </a:r>
            <a:r>
              <a:rPr spc="-15" dirty="0">
                <a:latin typeface="Cambria"/>
                <a:cs typeface="Cambria"/>
              </a:rPr>
              <a:t>system, </a:t>
            </a:r>
            <a:r>
              <a:rPr spc="-10" dirty="0">
                <a:latin typeface="Cambria"/>
                <a:cs typeface="Cambria"/>
              </a:rPr>
              <a:t>there </a:t>
            </a:r>
            <a:r>
              <a:rPr spc="-15" dirty="0">
                <a:latin typeface="Cambria"/>
                <a:cs typeface="Cambria"/>
              </a:rPr>
              <a:t>are </a:t>
            </a:r>
            <a:r>
              <a:rPr spc="-10" dirty="0">
                <a:latin typeface="Cambria"/>
                <a:cs typeface="Cambria"/>
              </a:rPr>
              <a:t>three </a:t>
            </a:r>
            <a:r>
              <a:rPr spc="-5" dirty="0">
                <a:latin typeface="Cambria"/>
                <a:cs typeface="Cambria"/>
              </a:rPr>
              <a:t>axioms, </a:t>
            </a:r>
            <a:r>
              <a:rPr spc="-10" dirty="0">
                <a:latin typeface="Cambria"/>
                <a:cs typeface="Cambria"/>
              </a:rPr>
              <a:t>which </a:t>
            </a:r>
            <a:r>
              <a:rPr spc="-15" dirty="0">
                <a:latin typeface="Cambria"/>
                <a:cs typeface="Cambria"/>
              </a:rPr>
              <a:t>are </a:t>
            </a:r>
            <a:r>
              <a:rPr spc="-20" dirty="0">
                <a:latin typeface="Cambria"/>
                <a:cs typeface="Cambria"/>
              </a:rPr>
              <a:t>always </a:t>
            </a:r>
            <a:r>
              <a:rPr spc="-15" dirty="0">
                <a:latin typeface="Cambria"/>
                <a:cs typeface="Cambria"/>
              </a:rPr>
              <a:t>true </a:t>
            </a:r>
            <a:r>
              <a:rPr dirty="0">
                <a:latin typeface="Cambria"/>
                <a:cs typeface="Cambria"/>
              </a:rPr>
              <a:t>(or </a:t>
            </a:r>
            <a:r>
              <a:rPr spc="-5" dirty="0">
                <a:latin typeface="Cambria"/>
                <a:cs typeface="Cambria"/>
              </a:rPr>
              <a:t>valid), </a:t>
            </a:r>
            <a:r>
              <a:rPr spc="-10" dirty="0">
                <a:latin typeface="Cambria"/>
                <a:cs typeface="Cambria"/>
              </a:rPr>
              <a:t>and one </a:t>
            </a:r>
            <a:r>
              <a:rPr spc="-5" dirty="0">
                <a:latin typeface="Cambria"/>
                <a:cs typeface="Cambria"/>
              </a:rPr>
              <a:t> rule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modus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ponen</a:t>
            </a:r>
            <a:r>
              <a:rPr spc="-5" dirty="0">
                <a:latin typeface="Cambria"/>
                <a:cs typeface="Cambria"/>
              </a:rPr>
              <a:t> (MP).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Here</a:t>
            </a:r>
            <a:r>
              <a:rPr spc="-5" dirty="0">
                <a:latin typeface="Cambria"/>
                <a:cs typeface="Cambria"/>
              </a:rPr>
              <a:t> α,</a:t>
            </a:r>
            <a:r>
              <a:rPr dirty="0">
                <a:latin typeface="Cambria"/>
                <a:cs typeface="Cambria"/>
              </a:rPr>
              <a:t> β and γ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-10" dirty="0">
                <a:latin typeface="Cambria"/>
                <a:cs typeface="Cambria"/>
              </a:rPr>
              <a:t> well-formed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 axiomatic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system.</a:t>
            </a:r>
            <a:r>
              <a:rPr spc="50" dirty="0">
                <a:latin typeface="Cambria"/>
                <a:cs typeface="Cambria"/>
              </a:rPr>
              <a:t> </a:t>
            </a:r>
            <a:endParaRPr lang="en-GB" spc="50" dirty="0">
              <a:latin typeface="Cambria"/>
              <a:cs typeface="Cambria"/>
            </a:endParaRPr>
          </a:p>
          <a:p>
            <a:pPr marL="299085" marR="50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b="1" spc="-10" dirty="0">
                <a:latin typeface="Cambria"/>
                <a:cs typeface="Cambria"/>
              </a:rPr>
              <a:t>The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three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axioms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and </a:t>
            </a:r>
            <a:r>
              <a:rPr b="1" spc="-10" dirty="0">
                <a:latin typeface="Cambria"/>
                <a:cs typeface="Cambria"/>
              </a:rPr>
              <a:t>the</a:t>
            </a:r>
            <a:r>
              <a:rPr b="1" spc="-5" dirty="0">
                <a:latin typeface="Cambria"/>
                <a:cs typeface="Cambria"/>
              </a:rPr>
              <a:t> rule</a:t>
            </a:r>
            <a:r>
              <a:rPr b="1" spc="4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are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stated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as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follows:</a:t>
            </a:r>
            <a:endParaRPr b="1" dirty="0">
              <a:latin typeface="Cambria"/>
              <a:cs typeface="Cambria"/>
            </a:endParaRPr>
          </a:p>
          <a:p>
            <a:pPr marL="317500" algn="just">
              <a:spcBef>
                <a:spcPts val="1085"/>
              </a:spcBef>
            </a:pPr>
            <a:r>
              <a:rPr b="1" dirty="0">
                <a:latin typeface="Cambria"/>
                <a:cs typeface="Cambria"/>
              </a:rPr>
              <a:t>Axiom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1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(β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 </a:t>
            </a:r>
            <a:r>
              <a:rPr spc="-5" dirty="0">
                <a:latin typeface="Cambria"/>
                <a:cs typeface="Cambria"/>
              </a:rPr>
              <a:t>α)</a:t>
            </a:r>
            <a:endParaRPr dirty="0">
              <a:latin typeface="Cambria"/>
              <a:cs typeface="Cambria"/>
            </a:endParaRPr>
          </a:p>
          <a:p>
            <a:pPr marL="317500" algn="just">
              <a:spcBef>
                <a:spcPts val="1080"/>
              </a:spcBef>
            </a:pPr>
            <a:r>
              <a:rPr b="1" spc="-5" dirty="0">
                <a:latin typeface="Cambria"/>
                <a:cs typeface="Cambria"/>
              </a:rPr>
              <a:t>Axiom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2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(β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γ) </a:t>
            </a:r>
            <a:r>
              <a:rPr dirty="0">
                <a:latin typeface="Cambria"/>
                <a:cs typeface="Cambria"/>
              </a:rPr>
              <a:t>] 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[(α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γ)]</a:t>
            </a:r>
          </a:p>
          <a:p>
            <a:pPr marL="317500" algn="just">
              <a:spcBef>
                <a:spcPts val="1080"/>
              </a:spcBef>
            </a:pPr>
            <a:r>
              <a:rPr b="1" dirty="0">
                <a:latin typeface="Cambria"/>
                <a:cs typeface="Cambria"/>
              </a:rPr>
              <a:t>Axiom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3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(~α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~β)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(β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α)</a:t>
            </a:r>
            <a:endParaRPr dirty="0">
              <a:latin typeface="Cambria"/>
              <a:cs typeface="Cambria"/>
            </a:endParaRPr>
          </a:p>
          <a:p>
            <a:pPr marL="317500">
              <a:spcBef>
                <a:spcPts val="1085"/>
              </a:spcBef>
            </a:pPr>
            <a:r>
              <a:rPr b="1" spc="-5" dirty="0">
                <a:latin typeface="Cambria"/>
                <a:cs typeface="Cambria"/>
              </a:rPr>
              <a:t>Modus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Ponen</a:t>
            </a:r>
            <a:r>
              <a:rPr b="1" spc="-10" dirty="0">
                <a:latin typeface="Cambria"/>
                <a:cs typeface="Cambria"/>
              </a:rPr>
              <a:t> Rule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lang="en-GB" b="1" spc="-30" dirty="0">
                <a:latin typeface="Cambria"/>
                <a:cs typeface="Cambria"/>
              </a:rPr>
              <a:t>:   </a:t>
            </a:r>
            <a:r>
              <a:rPr spc="-5" dirty="0">
                <a:latin typeface="Cambria"/>
                <a:cs typeface="Cambria"/>
              </a:rPr>
              <a:t>Hypothesis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;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Consequent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</a:p>
          <a:p>
            <a:pPr marL="3175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Interpretation</a:t>
            </a:r>
            <a:r>
              <a:rPr dirty="0">
                <a:latin typeface="Cambria"/>
                <a:cs typeface="Cambria"/>
              </a:rPr>
              <a:t> 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Modus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Ponen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Rule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Given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hypotheses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</a:p>
          <a:p>
            <a:pPr marL="3175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inferred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 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consequent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C246BD1-9C7C-0DEE-E970-2D8DD15E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31</a:t>
            </a:fld>
            <a:endParaRPr lang="en-IN" spc="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39" y="176226"/>
            <a:ext cx="8763000" cy="1386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spcBef>
                <a:spcPts val="100"/>
              </a:spcBef>
            </a:pPr>
            <a:r>
              <a:rPr sz="2400" b="1" spc="-5" dirty="0">
                <a:latin typeface="Cambria"/>
                <a:cs typeface="Cambria"/>
              </a:rPr>
              <a:t>Axiomatic</a:t>
            </a:r>
            <a:r>
              <a:rPr sz="2400" b="1" spc="-4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System</a:t>
            </a:r>
            <a:endParaRPr sz="2400">
              <a:latin typeface="Cambria"/>
              <a:cs typeface="Cambria"/>
            </a:endParaRPr>
          </a:p>
          <a:p>
            <a:pPr marL="337185" marR="43180" indent="-287020">
              <a:lnSpc>
                <a:spcPct val="170100"/>
              </a:lnSpc>
              <a:spcBef>
                <a:spcPts val="975"/>
              </a:spcBef>
              <a:buFont typeface="Arial MT"/>
              <a:buChar char="•"/>
              <a:tabLst>
                <a:tab pos="337185" algn="l"/>
                <a:tab pos="337820" algn="l"/>
              </a:tabLst>
            </a:pPr>
            <a:r>
              <a:rPr spc="-5" dirty="0">
                <a:latin typeface="Cambria"/>
                <a:cs typeface="Cambria"/>
              </a:rPr>
              <a:t>Let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Σ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{α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,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.,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-5" dirty="0">
                <a:latin typeface="Cambria"/>
                <a:cs typeface="Cambria"/>
              </a:rPr>
              <a:t>}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set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hypotheses.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formula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deductive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Σ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either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axiom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hypothesis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derived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j</a:t>
            </a:r>
            <a:r>
              <a:rPr spc="-15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1≤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j≤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n,</a:t>
            </a:r>
            <a:endParaRPr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2693" y="1910334"/>
            <a:ext cx="1075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"/>
                <a:cs typeface="Cambria"/>
              </a:rPr>
              <a:t>α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3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more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1961" y="1563209"/>
            <a:ext cx="8737600" cy="279971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24485">
              <a:spcBef>
                <a:spcPts val="1780"/>
              </a:spcBef>
            </a:pPr>
            <a:r>
              <a:rPr spc="-5" dirty="0">
                <a:latin typeface="Cambria"/>
                <a:cs typeface="Cambria"/>
              </a:rPr>
              <a:t>using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Modus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Ponen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inference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rule.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represented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{α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,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.,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α</a:t>
            </a:r>
            <a:r>
              <a:rPr spc="7" baseline="-20833" dirty="0">
                <a:latin typeface="Cambria"/>
                <a:cs typeface="Cambria"/>
              </a:rPr>
              <a:t>n</a:t>
            </a:r>
            <a:r>
              <a:rPr spc="5" dirty="0">
                <a:latin typeface="Cambria"/>
                <a:cs typeface="Cambria"/>
              </a:rPr>
              <a:t>}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˫</a:t>
            </a:r>
            <a:endParaRPr sz="2800" dirty="0">
              <a:latin typeface="Cambria"/>
              <a:cs typeface="Cambria"/>
            </a:endParaRPr>
          </a:p>
          <a:p>
            <a:pPr marL="324485">
              <a:spcBef>
                <a:spcPts val="1685"/>
              </a:spcBef>
            </a:pPr>
            <a:r>
              <a:rPr spc="-20" dirty="0">
                <a:latin typeface="Cambria"/>
                <a:cs typeface="Cambria"/>
              </a:rPr>
              <a:t>f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0" dirty="0">
                <a:latin typeface="Cambria"/>
                <a:cs typeface="Cambria"/>
              </a:rPr>
              <a:t>m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l</a:t>
            </a:r>
            <a:r>
              <a:rPr spc="-60" dirty="0">
                <a:latin typeface="Cambria"/>
                <a:cs typeface="Cambria"/>
              </a:rPr>
              <a:t>l</a:t>
            </a:r>
            <a:r>
              <a:rPr dirty="0">
                <a:latin typeface="Cambria"/>
                <a:cs typeface="Cambria"/>
              </a:rPr>
              <a:t>y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Σ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˫</a:t>
            </a:r>
            <a:r>
              <a:rPr sz="2800" b="1" spc="-2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dirty="0">
                <a:latin typeface="Cambria"/>
                <a:cs typeface="Cambria"/>
              </a:rPr>
              <a:t>.</a:t>
            </a:r>
          </a:p>
          <a:p>
            <a:pPr marL="324485" marR="30480" indent="-287020" algn="just">
              <a:lnSpc>
                <a:spcPct val="144600"/>
              </a:lnSpc>
              <a:spcBef>
                <a:spcPts val="185"/>
              </a:spcBef>
              <a:buFont typeface="Arial MT"/>
              <a:buChar char="•"/>
              <a:tabLst>
                <a:tab pos="325120" algn="l"/>
              </a:tabLst>
            </a:pPr>
            <a:r>
              <a:rPr spc="-5" dirty="0">
                <a:latin typeface="Cambria"/>
                <a:cs typeface="Cambria"/>
              </a:rPr>
              <a:t>If </a:t>
            </a:r>
            <a:r>
              <a:rPr dirty="0">
                <a:latin typeface="Cambria"/>
                <a:cs typeface="Cambria"/>
              </a:rPr>
              <a:t>Σ is an </a:t>
            </a:r>
            <a:r>
              <a:rPr spc="-5" dirty="0">
                <a:latin typeface="Cambria"/>
                <a:cs typeface="Cambria"/>
              </a:rPr>
              <a:t>empty </a:t>
            </a:r>
            <a:r>
              <a:rPr dirty="0">
                <a:latin typeface="Cambria"/>
                <a:cs typeface="Cambria"/>
              </a:rPr>
              <a:t>set </a:t>
            </a:r>
            <a:r>
              <a:rPr spc="-5" dirty="0">
                <a:latin typeface="Cambria"/>
                <a:cs typeface="Cambria"/>
              </a:rPr>
              <a:t>and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5" dirty="0">
                <a:latin typeface="Cambria"/>
                <a:cs typeface="Cambria"/>
              </a:rPr>
              <a:t>deduced, then </a:t>
            </a:r>
            <a:r>
              <a:rPr spc="-15" dirty="0">
                <a:latin typeface="Cambria"/>
                <a:cs typeface="Cambria"/>
              </a:rPr>
              <a:t>we </a:t>
            </a:r>
            <a:r>
              <a:rPr spc="-10" dirty="0">
                <a:latin typeface="Cambria"/>
                <a:cs typeface="Cambria"/>
              </a:rPr>
              <a:t>can write </a:t>
            </a:r>
            <a:r>
              <a:rPr sz="2800" b="1" dirty="0">
                <a:latin typeface="Cambria"/>
                <a:cs typeface="Cambria"/>
              </a:rPr>
              <a:t>˫ </a:t>
            </a:r>
            <a:r>
              <a:rPr spc="-5" dirty="0">
                <a:latin typeface="Cambria"/>
                <a:cs typeface="Cambria"/>
              </a:rPr>
              <a:t>α. In this </a:t>
            </a:r>
            <a:r>
              <a:rPr dirty="0">
                <a:latin typeface="Cambria"/>
                <a:cs typeface="Cambria"/>
              </a:rPr>
              <a:t>case,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5" dirty="0">
                <a:latin typeface="Cambria"/>
                <a:cs typeface="Cambria"/>
              </a:rPr>
              <a:t>deduced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 axioms </a:t>
            </a:r>
            <a:r>
              <a:rPr spc="-15" dirty="0">
                <a:latin typeface="Cambria"/>
                <a:cs typeface="Cambria"/>
              </a:rPr>
              <a:t>only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dirty="0">
                <a:latin typeface="Cambria"/>
                <a:cs typeface="Cambria"/>
              </a:rPr>
              <a:t>no </a:t>
            </a:r>
            <a:r>
              <a:rPr spc="-10" dirty="0">
                <a:latin typeface="Cambria"/>
                <a:cs typeface="Cambria"/>
              </a:rPr>
              <a:t>hypotheses are </a:t>
            </a:r>
            <a:r>
              <a:rPr dirty="0">
                <a:latin typeface="Cambria"/>
                <a:cs typeface="Cambria"/>
              </a:rPr>
              <a:t>used. </a:t>
            </a:r>
            <a:r>
              <a:rPr spc="-5" dirty="0">
                <a:latin typeface="Cambria"/>
                <a:cs typeface="Cambria"/>
              </a:rPr>
              <a:t>In such situations, </a:t>
            </a:r>
            <a:r>
              <a:rPr dirty="0">
                <a:latin typeface="Cambria"/>
                <a:cs typeface="Cambria"/>
              </a:rPr>
              <a:t>α is said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5" dirty="0">
                <a:latin typeface="Cambria"/>
                <a:cs typeface="Cambria"/>
              </a:rPr>
              <a:t>be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theorem.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755E77B-2EC4-90AF-EBD3-24172550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32</a:t>
            </a:fld>
            <a:endParaRPr lang="en-IN" spc="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08011"/>
            <a:ext cx="4326256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Axiomatic</a:t>
            </a:r>
            <a:r>
              <a:rPr spc="-65" dirty="0"/>
              <a:t> </a:t>
            </a:r>
            <a:r>
              <a:rPr spc="-20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957794"/>
            <a:ext cx="6709409" cy="8032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9085" indent="-287020">
              <a:spcBef>
                <a:spcPts val="3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Establish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deductive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</a:p>
          <a:p>
            <a:pPr marL="317500">
              <a:spcBef>
                <a:spcPts val="370"/>
              </a:spcBef>
            </a:pPr>
            <a:r>
              <a:rPr dirty="0">
                <a:latin typeface="Cambria"/>
                <a:cs typeface="Cambria"/>
              </a:rPr>
              <a:t>i</a:t>
            </a:r>
            <a:r>
              <a:rPr spc="-10" dirty="0">
                <a:latin typeface="Cambria"/>
                <a:cs typeface="Cambria"/>
              </a:rPr>
              <a:t>.</a:t>
            </a:r>
            <a:r>
              <a:rPr spc="10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. </a:t>
            </a:r>
            <a:r>
              <a:rPr b="1" spc="-15" dirty="0">
                <a:latin typeface="Cambria"/>
                <a:cs typeface="Cambria"/>
              </a:rPr>
              <a:t>{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3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→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B, B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→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C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}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sz="2800" b="1" dirty="0">
                <a:latin typeface="Cambria"/>
                <a:cs typeface="Cambria"/>
              </a:rPr>
              <a:t>˫</a:t>
            </a:r>
            <a:r>
              <a:rPr sz="2800" b="1" spc="-220" dirty="0">
                <a:latin typeface="Cambria"/>
                <a:cs typeface="Cambria"/>
              </a:rPr>
              <a:t> </a:t>
            </a:r>
            <a:r>
              <a:rPr b="1" spc="5" dirty="0">
                <a:latin typeface="Cambria"/>
                <a:cs typeface="Cambria"/>
              </a:rPr>
              <a:t>(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→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C)</a:t>
            </a:r>
            <a:endParaRPr dirty="0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7054248"/>
              </p:ext>
            </p:extLst>
          </p:nvPr>
        </p:nvGraphicFramePr>
        <p:xfrm>
          <a:off x="1943418" y="1867448"/>
          <a:ext cx="8305163" cy="3444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3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00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Description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Formula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Comments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Theorem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{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8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} </a:t>
                      </a:r>
                      <a:r>
                        <a:rPr sz="2800" dirty="0">
                          <a:latin typeface="Cambria"/>
                          <a:cs typeface="Cambria"/>
                        </a:rPr>
                        <a:t>˫</a:t>
                      </a:r>
                      <a:r>
                        <a:rPr sz="2800" spc="-20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spc="-15" dirty="0">
                          <a:latin typeface="Cambria"/>
                          <a:cs typeface="Cambria"/>
                        </a:rPr>
                        <a:t>Prove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Instance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Axiom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(B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C)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→[A →(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 →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C)]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MP(2,3)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[A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→(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C)]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Instance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Axiom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[A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→(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C)]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[(A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B)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(A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C)]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5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MP(4,5)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(A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B)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(A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C)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6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MP(1,6)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(A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C)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 dirty="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78050" y="5439246"/>
            <a:ext cx="783590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735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Proof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490"/>
              </a:spcBef>
            </a:pPr>
            <a:r>
              <a:rPr spc="-5" dirty="0">
                <a:latin typeface="Cambria"/>
                <a:cs typeface="Cambria"/>
              </a:rPr>
              <a:t>Hence,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conclude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deductive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C97E80-1748-D989-C4B9-6D253F9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33</a:t>
            </a:fld>
            <a:endParaRPr lang="en-IN" spc="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6804"/>
            <a:ext cx="2494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Cambria"/>
                <a:cs typeface="Cambria"/>
              </a:rPr>
              <a:t>Axiomatic</a:t>
            </a:r>
            <a:r>
              <a:rPr sz="2400" b="1" spc="-6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System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1" y="528599"/>
            <a:ext cx="9222106" cy="1977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439670" algn="l"/>
              </a:tabLst>
            </a:pPr>
            <a:r>
              <a:rPr sz="2400" b="1" spc="-5" dirty="0"/>
              <a:t>Deduction</a:t>
            </a:r>
            <a:r>
              <a:rPr sz="2400" b="1" spc="120" dirty="0"/>
              <a:t> </a:t>
            </a:r>
            <a:r>
              <a:rPr sz="2400" b="1" spc="-15" dirty="0"/>
              <a:t>Theorem</a:t>
            </a:r>
            <a:r>
              <a:rPr sz="1800" spc="130" dirty="0"/>
              <a:t> </a:t>
            </a:r>
            <a:r>
              <a:rPr sz="1800" dirty="0"/>
              <a:t>:	</a:t>
            </a:r>
            <a:r>
              <a:rPr lang="en-GB" sz="1800" dirty="0"/>
              <a:t/>
            </a:r>
            <a:br>
              <a:rPr lang="en-GB" sz="1800" dirty="0"/>
            </a:br>
            <a:r>
              <a:rPr lang="en-IN" sz="1800" b="0" spc="-20" dirty="0"/>
              <a:t>Given</a:t>
            </a:r>
            <a:r>
              <a:rPr sz="1800" b="0" spc="114" dirty="0"/>
              <a:t> </a:t>
            </a:r>
            <a:r>
              <a:rPr sz="1800" b="0" spc="-10" dirty="0"/>
              <a:t>that</a:t>
            </a:r>
            <a:r>
              <a:rPr sz="1800" b="0" spc="100" dirty="0"/>
              <a:t> </a:t>
            </a:r>
            <a:r>
              <a:rPr sz="1800" b="0" dirty="0"/>
              <a:t>Σ</a:t>
            </a:r>
            <a:r>
              <a:rPr sz="1800" b="0" spc="105" dirty="0"/>
              <a:t> </a:t>
            </a:r>
            <a:r>
              <a:rPr sz="1800" b="0" dirty="0"/>
              <a:t>is</a:t>
            </a:r>
            <a:r>
              <a:rPr sz="1800" b="0" spc="95" dirty="0"/>
              <a:t> </a:t>
            </a:r>
            <a:r>
              <a:rPr sz="1800" b="0" dirty="0"/>
              <a:t>a</a:t>
            </a:r>
            <a:r>
              <a:rPr sz="1800" b="0" spc="114" dirty="0"/>
              <a:t> </a:t>
            </a:r>
            <a:r>
              <a:rPr sz="1800" b="0" spc="-10" dirty="0"/>
              <a:t>set</a:t>
            </a:r>
            <a:r>
              <a:rPr sz="1800" b="0" spc="100" dirty="0"/>
              <a:t> </a:t>
            </a:r>
            <a:r>
              <a:rPr sz="1800" b="0" dirty="0"/>
              <a:t>of</a:t>
            </a:r>
            <a:r>
              <a:rPr sz="1800" b="0" spc="114" dirty="0"/>
              <a:t> </a:t>
            </a:r>
            <a:r>
              <a:rPr sz="1800" b="0" spc="-10" dirty="0"/>
              <a:t>hypotheses</a:t>
            </a:r>
            <a:r>
              <a:rPr sz="1800" b="0" spc="85" dirty="0"/>
              <a:t> </a:t>
            </a:r>
            <a:r>
              <a:rPr sz="1800" b="0" dirty="0"/>
              <a:t>and</a:t>
            </a:r>
            <a:r>
              <a:rPr sz="1800" b="0" spc="90" dirty="0"/>
              <a:t> </a:t>
            </a:r>
            <a:r>
              <a:rPr sz="1800" b="0" dirty="0"/>
              <a:t>α</a:t>
            </a:r>
            <a:r>
              <a:rPr sz="1800" b="0" spc="105" dirty="0"/>
              <a:t> </a:t>
            </a:r>
            <a:r>
              <a:rPr sz="1800" b="0" spc="-5" dirty="0"/>
              <a:t>and</a:t>
            </a:r>
            <a:r>
              <a:rPr sz="1800" b="0" spc="114" dirty="0"/>
              <a:t> </a:t>
            </a:r>
            <a:r>
              <a:rPr sz="1800" b="0" dirty="0"/>
              <a:t>β</a:t>
            </a:r>
            <a:r>
              <a:rPr sz="1800" b="0" spc="90" dirty="0"/>
              <a:t> </a:t>
            </a:r>
            <a:r>
              <a:rPr sz="1800" b="0" spc="-10" dirty="0"/>
              <a:t>are</a:t>
            </a:r>
            <a:r>
              <a:rPr sz="1800" b="0" spc="95" dirty="0"/>
              <a:t> </a:t>
            </a:r>
            <a:r>
              <a:rPr sz="1800" b="0" spc="-10" dirty="0"/>
              <a:t>well</a:t>
            </a:r>
            <a:r>
              <a:rPr sz="1800" b="0" spc="95" dirty="0"/>
              <a:t> </a:t>
            </a:r>
            <a:r>
              <a:rPr sz="1800" b="0" spc="-5" dirty="0"/>
              <a:t>formed </a:t>
            </a:r>
            <a:r>
              <a:rPr sz="1800" b="0" spc="-380" dirty="0"/>
              <a:t> </a:t>
            </a:r>
            <a:r>
              <a:rPr sz="1800" b="0" spc="-5" dirty="0"/>
              <a:t>formulae.</a:t>
            </a:r>
            <a:r>
              <a:rPr lang="en-GB" sz="1800" b="0" spc="-5" dirty="0"/>
              <a:t/>
            </a:r>
            <a:br>
              <a:rPr lang="en-GB" sz="1800" b="0" spc="-5" dirty="0"/>
            </a:br>
            <a:r>
              <a:rPr lang="en-IN" sz="1800" b="0" spc="-5" dirty="0"/>
              <a:t>     </a:t>
            </a:r>
            <a:r>
              <a:rPr sz="1800" b="1" spc="90" dirty="0"/>
              <a:t> </a:t>
            </a:r>
            <a:r>
              <a:rPr sz="1800" b="1" spc="-5" dirty="0"/>
              <a:t>If</a:t>
            </a:r>
            <a:r>
              <a:rPr sz="1800" b="0" spc="114" dirty="0"/>
              <a:t> </a:t>
            </a:r>
            <a:r>
              <a:rPr sz="1800" b="0" dirty="0"/>
              <a:t>β</a:t>
            </a:r>
            <a:r>
              <a:rPr sz="1800" b="0" spc="114" dirty="0"/>
              <a:t> </a:t>
            </a:r>
            <a:r>
              <a:rPr sz="1800" b="0" dirty="0"/>
              <a:t>is</a:t>
            </a:r>
            <a:r>
              <a:rPr sz="1800" b="0" spc="75" dirty="0"/>
              <a:t> </a:t>
            </a:r>
            <a:r>
              <a:rPr sz="1800" b="0" spc="-20" dirty="0"/>
              <a:t>proved</a:t>
            </a:r>
            <a:r>
              <a:rPr sz="1800" b="0" spc="90" dirty="0"/>
              <a:t> </a:t>
            </a:r>
            <a:r>
              <a:rPr sz="1800" b="0" spc="-5" dirty="0"/>
              <a:t>from</a:t>
            </a:r>
            <a:r>
              <a:rPr sz="1800" b="0" spc="105" dirty="0"/>
              <a:t> </a:t>
            </a:r>
            <a:r>
              <a:rPr sz="1800" b="0" spc="-5" dirty="0"/>
              <a:t>{Σ</a:t>
            </a:r>
            <a:r>
              <a:rPr sz="1800" b="0" spc="80" dirty="0"/>
              <a:t> </a:t>
            </a:r>
            <a:r>
              <a:rPr sz="1800" b="0" dirty="0"/>
              <a:t>U</a:t>
            </a:r>
            <a:r>
              <a:rPr sz="1800" b="0" spc="90" dirty="0"/>
              <a:t> </a:t>
            </a:r>
            <a:r>
              <a:rPr sz="1800" b="0" spc="-5" dirty="0"/>
              <a:t>α}</a:t>
            </a:r>
            <a:r>
              <a:rPr sz="1800" b="0" spc="105" dirty="0"/>
              <a:t> </a:t>
            </a:r>
            <a:r>
              <a:rPr sz="1800" b="0" dirty="0"/>
              <a:t>,</a:t>
            </a:r>
            <a:r>
              <a:rPr sz="1800" b="0" spc="95" dirty="0"/>
              <a:t> </a:t>
            </a:r>
            <a:r>
              <a:rPr sz="1800" b="1" spc="-10" dirty="0"/>
              <a:t>then</a:t>
            </a:r>
            <a:r>
              <a:rPr sz="1800" b="1" spc="85" dirty="0"/>
              <a:t> </a:t>
            </a:r>
            <a:r>
              <a:rPr sz="1800" b="0" spc="-5" dirty="0"/>
              <a:t>according</a:t>
            </a:r>
            <a:r>
              <a:rPr sz="1800" b="0" spc="90" dirty="0"/>
              <a:t> </a:t>
            </a:r>
            <a:r>
              <a:rPr sz="1800" b="0" spc="-20" dirty="0"/>
              <a:t>to</a:t>
            </a:r>
            <a:r>
              <a:rPr sz="1800" b="0" spc="114" dirty="0"/>
              <a:t> </a:t>
            </a:r>
            <a:r>
              <a:rPr sz="1800" b="0" spc="-10" dirty="0"/>
              <a:t>the</a:t>
            </a:r>
            <a:r>
              <a:rPr sz="1800" b="0" spc="85" dirty="0"/>
              <a:t> </a:t>
            </a:r>
            <a:r>
              <a:rPr sz="1800" b="0" spc="-5" dirty="0"/>
              <a:t>deduction</a:t>
            </a:r>
            <a:r>
              <a:rPr sz="1800" b="0" spc="114" dirty="0"/>
              <a:t> </a:t>
            </a:r>
            <a:r>
              <a:rPr sz="1800" b="0" spc="-10" dirty="0"/>
              <a:t>theorem,</a:t>
            </a:r>
            <a:r>
              <a:rPr sz="1800" b="0" spc="105" dirty="0"/>
              <a:t> </a:t>
            </a:r>
            <a:r>
              <a:rPr sz="1800" b="0" dirty="0"/>
              <a:t>(α</a:t>
            </a:r>
            <a:r>
              <a:rPr sz="1800" b="0" spc="105" dirty="0"/>
              <a:t> </a:t>
            </a:r>
            <a:r>
              <a:rPr sz="1800" b="0" dirty="0"/>
              <a:t>→</a:t>
            </a:r>
            <a:r>
              <a:rPr sz="1800" b="0" spc="85" dirty="0"/>
              <a:t> </a:t>
            </a:r>
            <a:r>
              <a:rPr sz="1800" b="0" spc="-10" dirty="0"/>
              <a:t>β)</a:t>
            </a:r>
            <a:endParaRPr sz="1800" dirty="0"/>
          </a:p>
          <a:p>
            <a:pPr marL="12700">
              <a:spcBef>
                <a:spcPts val="1450"/>
              </a:spcBef>
            </a:pPr>
            <a:r>
              <a:rPr lang="en-GB" sz="1800" b="0" dirty="0"/>
              <a:t>            </a:t>
            </a:r>
            <a:r>
              <a:rPr sz="1800" b="0" dirty="0"/>
              <a:t>is</a:t>
            </a:r>
            <a:r>
              <a:rPr sz="1800" b="0" spc="5" dirty="0"/>
              <a:t> </a:t>
            </a:r>
            <a:r>
              <a:rPr sz="1800" b="0" spc="-15" dirty="0"/>
              <a:t>proved</a:t>
            </a:r>
            <a:r>
              <a:rPr sz="1800" b="0" spc="-45" dirty="0"/>
              <a:t> </a:t>
            </a:r>
            <a:r>
              <a:rPr sz="1800" b="0" spc="-10" dirty="0"/>
              <a:t>from</a:t>
            </a:r>
            <a:r>
              <a:rPr sz="1800" b="0" spc="10" dirty="0"/>
              <a:t> </a:t>
            </a:r>
            <a:r>
              <a:rPr sz="1800" b="0" spc="-5" dirty="0"/>
              <a:t>Σ.</a:t>
            </a:r>
            <a:r>
              <a:rPr sz="1800" b="0" spc="30" dirty="0"/>
              <a:t> </a:t>
            </a:r>
            <a:r>
              <a:rPr sz="1800" b="0" spc="-25" dirty="0"/>
              <a:t>Alternatively,</a:t>
            </a:r>
            <a:r>
              <a:rPr sz="1800" b="0" spc="10" dirty="0"/>
              <a:t> </a:t>
            </a:r>
            <a:r>
              <a:rPr sz="1800" b="0" spc="-15" dirty="0"/>
              <a:t>we</a:t>
            </a:r>
            <a:r>
              <a:rPr sz="1800" b="0" spc="20" dirty="0"/>
              <a:t> </a:t>
            </a:r>
            <a:r>
              <a:rPr sz="1800" b="0" dirty="0"/>
              <a:t>can</a:t>
            </a:r>
            <a:r>
              <a:rPr sz="1800" b="0" spc="-30" dirty="0"/>
              <a:t> </a:t>
            </a:r>
            <a:r>
              <a:rPr sz="1800" b="0" spc="-10" dirty="0"/>
              <a:t>write</a:t>
            </a:r>
            <a:r>
              <a:rPr sz="1800" b="0" spc="50" dirty="0"/>
              <a:t> </a:t>
            </a:r>
            <a:r>
              <a:rPr sz="1800" b="0" spc="-5" dirty="0"/>
              <a:t>{Σ</a:t>
            </a:r>
            <a:r>
              <a:rPr sz="1800" b="0" spc="10" dirty="0"/>
              <a:t> </a:t>
            </a:r>
            <a:r>
              <a:rPr sz="1800" b="0" dirty="0"/>
              <a:t>U </a:t>
            </a:r>
            <a:r>
              <a:rPr sz="1800" b="0" spc="-5" dirty="0"/>
              <a:t>α}</a:t>
            </a:r>
            <a:r>
              <a:rPr sz="2800" b="0" spc="-5" dirty="0"/>
              <a:t>˫</a:t>
            </a:r>
            <a:r>
              <a:rPr sz="2800" b="0" spc="-204" dirty="0"/>
              <a:t> </a:t>
            </a:r>
            <a:r>
              <a:rPr sz="1800" b="0" dirty="0"/>
              <a:t>β </a:t>
            </a:r>
            <a:r>
              <a:rPr sz="1800" b="0" spc="-5" dirty="0"/>
              <a:t>implies</a:t>
            </a:r>
            <a:r>
              <a:rPr sz="1800" b="0" spc="15" dirty="0"/>
              <a:t> </a:t>
            </a:r>
            <a:r>
              <a:rPr sz="1800" b="0" dirty="0"/>
              <a:t>Σ</a:t>
            </a:r>
            <a:r>
              <a:rPr sz="1800" b="0" spc="-15" dirty="0"/>
              <a:t> </a:t>
            </a:r>
            <a:r>
              <a:rPr sz="2800" b="0" dirty="0"/>
              <a:t>˫</a:t>
            </a:r>
            <a:r>
              <a:rPr sz="2800" b="0" spc="20" dirty="0"/>
              <a:t> </a:t>
            </a:r>
            <a:r>
              <a:rPr sz="1800" b="0" dirty="0"/>
              <a:t>(α</a:t>
            </a:r>
            <a:r>
              <a:rPr sz="1800" b="0" spc="-15" dirty="0"/>
              <a:t> </a:t>
            </a:r>
            <a:r>
              <a:rPr sz="1800" b="0" dirty="0"/>
              <a:t>→</a:t>
            </a:r>
            <a:r>
              <a:rPr sz="1800" b="0" spc="15" dirty="0"/>
              <a:t> </a:t>
            </a:r>
            <a:r>
              <a:rPr sz="1800" b="0" dirty="0"/>
              <a:t>β)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1371600" y="2773749"/>
            <a:ext cx="9982200" cy="3155351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spcBef>
                <a:spcPts val="1025"/>
              </a:spcBef>
            </a:pPr>
            <a:r>
              <a:rPr b="1" spc="-20" dirty="0">
                <a:latin typeface="Cambria"/>
                <a:cs typeface="Cambria"/>
              </a:rPr>
              <a:t>Converse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3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Deduction</a:t>
            </a:r>
            <a:r>
              <a:rPr b="1" spc="40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Theorem</a:t>
            </a:r>
            <a:r>
              <a:rPr b="1" spc="5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: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converse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deduction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can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stated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as: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455"/>
              </a:spcBef>
            </a:pPr>
            <a:r>
              <a:rPr dirty="0">
                <a:latin typeface="Cambria"/>
                <a:cs typeface="Cambria"/>
              </a:rPr>
              <a:t>G</a:t>
            </a:r>
            <a:r>
              <a:rPr spc="-40" dirty="0">
                <a:latin typeface="Cambria"/>
                <a:cs typeface="Cambria"/>
              </a:rPr>
              <a:t>i</a:t>
            </a:r>
            <a:r>
              <a:rPr spc="-20"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n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Σ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˫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(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β</a:t>
            </a:r>
            <a:r>
              <a:rPr dirty="0">
                <a:latin typeface="Cambria"/>
                <a:cs typeface="Cambria"/>
              </a:rPr>
              <a:t>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 </a:t>
            </a:r>
            <a:r>
              <a:rPr spc="-10" dirty="0">
                <a:latin typeface="Cambria"/>
                <a:cs typeface="Cambria"/>
              </a:rPr>
              <a:t>th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</a:t>
            </a:r>
            <a:r>
              <a:rPr dirty="0">
                <a:latin typeface="Cambria"/>
                <a:cs typeface="Cambria"/>
              </a:rPr>
              <a:t>Σ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5" dirty="0">
                <a:latin typeface="Cambria"/>
                <a:cs typeface="Cambria"/>
              </a:rPr>
              <a:t>}</a:t>
            </a:r>
            <a:r>
              <a:rPr sz="2800" dirty="0">
                <a:latin typeface="Cambria"/>
                <a:cs typeface="Cambria"/>
              </a:rPr>
              <a:t>˫</a:t>
            </a:r>
            <a:r>
              <a:rPr sz="2800" spc="-2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p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spc="-20" dirty="0">
                <a:latin typeface="Cambria"/>
                <a:cs typeface="Cambria"/>
              </a:rPr>
              <a:t>ov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spc="15" dirty="0">
                <a:latin typeface="Cambria"/>
                <a:cs typeface="Cambria"/>
              </a:rPr>
              <a:t>d</a:t>
            </a:r>
            <a:r>
              <a:rPr dirty="0">
                <a:latin typeface="Cambria"/>
                <a:cs typeface="Cambria"/>
              </a:rPr>
              <a:t>.</a:t>
            </a:r>
          </a:p>
          <a:p>
            <a:pPr>
              <a:spcBef>
                <a:spcPts val="35"/>
              </a:spcBef>
            </a:pPr>
            <a:endParaRPr sz="3850" dirty="0">
              <a:latin typeface="Cambria"/>
              <a:cs typeface="Cambria"/>
            </a:endParaRPr>
          </a:p>
          <a:p>
            <a:pPr marL="12700">
              <a:spcBef>
                <a:spcPts val="5"/>
              </a:spcBef>
            </a:pPr>
            <a:r>
              <a:rPr b="1" spc="-15" dirty="0">
                <a:latin typeface="Cambria"/>
                <a:cs typeface="Cambria"/>
              </a:rPr>
              <a:t>Points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to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remember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while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dealing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with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an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axiomatic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system: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given,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10" dirty="0">
                <a:latin typeface="Cambria"/>
                <a:cs typeface="Cambria"/>
              </a:rPr>
              <a:t> easily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 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any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well-formed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proved,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then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include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set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hypotheses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Σ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derive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from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5"/>
              </a:spcBef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{Σ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</a:t>
            </a:r>
            <a:r>
              <a:rPr spc="-5" dirty="0">
                <a:latin typeface="Cambria"/>
                <a:cs typeface="Cambria"/>
              </a:rPr>
              <a:t> α}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deduction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theorem,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dirty="0">
                <a:latin typeface="Cambria"/>
                <a:cs typeface="Cambria"/>
              </a:rPr>
              <a:t> can</a:t>
            </a:r>
            <a:r>
              <a:rPr spc="-5" dirty="0">
                <a:latin typeface="Cambria"/>
                <a:cs typeface="Cambria"/>
              </a:rPr>
              <a:t> conclude that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898D35-844B-A36A-F5A3-55479F36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34</a:t>
            </a:fld>
            <a:endParaRPr lang="en-IN" spc="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3883" y="406195"/>
            <a:ext cx="2494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Cambria"/>
                <a:cs typeface="Cambria"/>
              </a:rPr>
              <a:t>Axiomatic</a:t>
            </a:r>
            <a:r>
              <a:rPr sz="2400" b="1" spc="-6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System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1341" y="767919"/>
            <a:ext cx="53181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800" dirty="0"/>
              <a:t>P</a:t>
            </a:r>
            <a:r>
              <a:rPr sz="1800" spc="-15" dirty="0"/>
              <a:t>r</a:t>
            </a:r>
            <a:r>
              <a:rPr sz="1800" spc="-40" dirty="0"/>
              <a:t>o</a:t>
            </a:r>
            <a:r>
              <a:rPr sz="1800" spc="-45" dirty="0"/>
              <a:t>v</a:t>
            </a:r>
            <a:r>
              <a:rPr sz="1800" dirty="0"/>
              <a:t>e </a:t>
            </a:r>
            <a:r>
              <a:rPr sz="1800" spc="-30" dirty="0"/>
              <a:t> </a:t>
            </a:r>
            <a:r>
              <a:rPr sz="2800" dirty="0"/>
              <a:t>˫</a:t>
            </a:r>
            <a:r>
              <a:rPr sz="2800" spc="-220" dirty="0"/>
              <a:t> </a:t>
            </a:r>
            <a:r>
              <a:rPr sz="1800" spc="-10" dirty="0"/>
              <a:t>~</a:t>
            </a:r>
            <a:r>
              <a:rPr sz="1800" dirty="0"/>
              <a:t>A</a:t>
            </a:r>
            <a:r>
              <a:rPr sz="1800" spc="10" dirty="0"/>
              <a:t> </a:t>
            </a:r>
            <a:r>
              <a:rPr sz="1800" dirty="0"/>
              <a:t>→</a:t>
            </a:r>
            <a:r>
              <a:rPr sz="1800" spc="-10" dirty="0"/>
              <a:t> </a:t>
            </a:r>
            <a:r>
              <a:rPr sz="1800" spc="5" dirty="0"/>
              <a:t>(</a:t>
            </a:r>
            <a:r>
              <a:rPr sz="1800" dirty="0"/>
              <a:t>A</a:t>
            </a:r>
            <a:r>
              <a:rPr sz="1800" spc="10" dirty="0"/>
              <a:t> </a:t>
            </a:r>
            <a:r>
              <a:rPr sz="1800" dirty="0"/>
              <a:t>→</a:t>
            </a:r>
            <a:r>
              <a:rPr sz="1800" spc="-10" dirty="0"/>
              <a:t> </a:t>
            </a:r>
            <a:r>
              <a:rPr sz="1800" dirty="0"/>
              <a:t>B</a:t>
            </a:r>
            <a:r>
              <a:rPr sz="1800" spc="15" dirty="0"/>
              <a:t> </a:t>
            </a:r>
            <a:r>
              <a:rPr sz="1800" dirty="0"/>
              <a:t>)</a:t>
            </a:r>
            <a:r>
              <a:rPr sz="1800" spc="-5" dirty="0"/>
              <a:t> </a:t>
            </a:r>
            <a:r>
              <a:rPr sz="1800" spc="-55" dirty="0"/>
              <a:t>b</a:t>
            </a:r>
            <a:r>
              <a:rPr sz="1800" dirty="0"/>
              <a:t>y</a:t>
            </a:r>
            <a:r>
              <a:rPr sz="1800" spc="10" dirty="0"/>
              <a:t> </a:t>
            </a:r>
            <a:r>
              <a:rPr sz="1800" spc="5" dirty="0"/>
              <a:t>u</a:t>
            </a:r>
            <a:r>
              <a:rPr sz="1800" spc="-15" dirty="0"/>
              <a:t>s</a:t>
            </a:r>
            <a:r>
              <a:rPr sz="1800" spc="5" dirty="0"/>
              <a:t>i</a:t>
            </a:r>
            <a:r>
              <a:rPr sz="1800" dirty="0"/>
              <a:t>ng</a:t>
            </a:r>
            <a:r>
              <a:rPr sz="1800" spc="5" dirty="0"/>
              <a:t> dedu</a:t>
            </a:r>
            <a:r>
              <a:rPr sz="1800" dirty="0"/>
              <a:t>c</a:t>
            </a:r>
            <a:r>
              <a:rPr sz="1800" spc="-15" dirty="0"/>
              <a:t>t</a:t>
            </a:r>
            <a:r>
              <a:rPr sz="1800" spc="5" dirty="0"/>
              <a:t>io</a:t>
            </a:r>
            <a:r>
              <a:rPr sz="1800" dirty="0"/>
              <a:t>n</a:t>
            </a:r>
            <a:r>
              <a:rPr sz="1800" spc="-20" dirty="0"/>
              <a:t> </a:t>
            </a:r>
            <a:r>
              <a:rPr sz="1800" spc="-10" dirty="0"/>
              <a:t>t</a:t>
            </a:r>
            <a:r>
              <a:rPr sz="1800" spc="5" dirty="0"/>
              <a:t>heo</a:t>
            </a:r>
            <a:r>
              <a:rPr sz="1800" spc="-20" dirty="0"/>
              <a:t>r</a:t>
            </a:r>
            <a:r>
              <a:rPr sz="1800" spc="5" dirty="0"/>
              <a:t>e</a:t>
            </a:r>
            <a:r>
              <a:rPr sz="1800" dirty="0"/>
              <a:t>m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831340" y="1196034"/>
            <a:ext cx="8686800" cy="130683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spcBef>
                <a:spcPts val="17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If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prove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{~A}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˫</a:t>
            </a:r>
            <a:r>
              <a:rPr sz="2800" spc="-1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deduction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have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proved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685"/>
              </a:spcBef>
            </a:pPr>
            <a:r>
              <a:rPr sz="2800" dirty="0">
                <a:latin typeface="Cambria"/>
                <a:cs typeface="Cambria"/>
              </a:rPr>
              <a:t>˫</a:t>
            </a:r>
            <a:r>
              <a:rPr sz="2800" spc="-2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</a:t>
            </a:r>
            <a:r>
              <a:rPr dirty="0">
                <a:latin typeface="Cambria"/>
                <a:cs typeface="Cambria"/>
              </a:rPr>
              <a:t>A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(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74826" y="2736851"/>
          <a:ext cx="8305163" cy="2712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3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00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Description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Formula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Comments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Theorem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{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~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}</a:t>
                      </a:r>
                      <a:r>
                        <a:rPr sz="1800" spc="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800" dirty="0">
                          <a:latin typeface="Cambria"/>
                          <a:cs typeface="Cambria"/>
                        </a:rPr>
                        <a:t>˫</a:t>
                      </a:r>
                      <a:r>
                        <a:rPr sz="2800" spc="-2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(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spc="-15" dirty="0">
                          <a:latin typeface="Cambria"/>
                          <a:cs typeface="Cambria"/>
                        </a:rPr>
                        <a:t>Prove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Hypothesis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5" dirty="0">
                          <a:latin typeface="Cambria"/>
                          <a:cs typeface="Cambria"/>
                        </a:rPr>
                        <a:t>~A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Instance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Axiom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1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~A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→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 (~B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~A)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2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MP(1,2)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(~B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3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~A)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Instance</a:t>
                      </a:r>
                      <a:r>
                        <a:rPr sz="1800" spc="-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Axiom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3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5" dirty="0">
                          <a:latin typeface="Cambria"/>
                          <a:cs typeface="Cambria"/>
                        </a:rPr>
                        <a:t>(~B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 →</a:t>
                      </a:r>
                      <a:r>
                        <a:rPr sz="1800" spc="-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10" dirty="0">
                          <a:latin typeface="Cambria"/>
                          <a:cs typeface="Cambria"/>
                        </a:rPr>
                        <a:t>~A)</a:t>
                      </a:r>
                      <a:r>
                        <a:rPr sz="1800" spc="1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 (A</a:t>
                      </a:r>
                      <a:r>
                        <a:rPr sz="18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4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MP(3,4)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dirty="0">
                          <a:latin typeface="Cambria"/>
                          <a:cs typeface="Cambria"/>
                        </a:rPr>
                        <a:t>(A</a:t>
                      </a:r>
                      <a:r>
                        <a:rPr sz="1800" spc="-4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dirty="0">
                          <a:latin typeface="Cambria"/>
                          <a:cs typeface="Cambria"/>
                        </a:rPr>
                        <a:t>→</a:t>
                      </a:r>
                      <a:r>
                        <a:rPr sz="1800" spc="-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800" spc="-5" dirty="0">
                          <a:latin typeface="Cambria"/>
                          <a:cs typeface="Cambria"/>
                        </a:rPr>
                        <a:t>B)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800" spc="-10" dirty="0">
                          <a:latin typeface="Cambria"/>
                          <a:cs typeface="Cambria"/>
                        </a:rPr>
                        <a:t>Proved</a:t>
                      </a:r>
                      <a:endParaRPr sz="1800">
                        <a:latin typeface="Cambria"/>
                        <a:cs typeface="Cambria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033010" y="5357267"/>
            <a:ext cx="23691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pc="5" dirty="0">
                <a:latin typeface="Cambria"/>
                <a:cs typeface="Cambria"/>
              </a:rPr>
              <a:t>P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dirty="0">
                <a:latin typeface="Cambria"/>
                <a:cs typeface="Cambria"/>
              </a:rPr>
              <a:t>o</a:t>
            </a:r>
            <a:r>
              <a:rPr spc="5" dirty="0">
                <a:latin typeface="Cambria"/>
                <a:cs typeface="Cambria"/>
              </a:rPr>
              <a:t>o</a:t>
            </a:r>
            <a:r>
              <a:rPr dirty="0">
                <a:latin typeface="Cambria"/>
                <a:cs typeface="Cambria"/>
              </a:rPr>
              <a:t>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{</a:t>
            </a:r>
            <a:r>
              <a:rPr spc="-15" dirty="0">
                <a:latin typeface="Cambria"/>
                <a:cs typeface="Cambria"/>
              </a:rPr>
              <a:t>~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}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˫</a:t>
            </a:r>
            <a:r>
              <a:rPr sz="2800" spc="-204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(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endParaRPr>
              <a:latin typeface="Cambria"/>
              <a:cs typeface="Cambri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9813AE-78FD-7465-651E-407F138A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35</a:t>
            </a:fld>
            <a:endParaRPr lang="en-IN" spc="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228788-030C-E841-6F0C-CC7B6A69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9308"/>
            <a:ext cx="10515600" cy="1325563"/>
          </a:xfrm>
        </p:spPr>
        <p:txBody>
          <a:bodyPr/>
          <a:lstStyle/>
          <a:p>
            <a:r>
              <a:rPr lang="en-GB" dirty="0"/>
              <a:t>Examples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F8D5FD-212E-DD1C-19DA-A85651FF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533400"/>
            <a:ext cx="7619999" cy="5365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D13D4D5-DF04-BCE4-7F60-30ECB8D1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63550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51944"/>
            <a:ext cx="105917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Semantic</a:t>
            </a:r>
            <a:r>
              <a:rPr spc="-5" dirty="0"/>
              <a:t> </a:t>
            </a:r>
            <a:r>
              <a:rPr spc="-30" dirty="0"/>
              <a:t>Tableau</a:t>
            </a:r>
            <a:r>
              <a:rPr spc="-10" dirty="0"/>
              <a:t> </a:t>
            </a:r>
            <a:r>
              <a:rPr spc="-20" dirty="0"/>
              <a:t>System</a:t>
            </a:r>
            <a:r>
              <a:rPr spc="-5" dirty="0"/>
              <a:t> </a:t>
            </a:r>
            <a:r>
              <a:rPr spc="-10" dirty="0"/>
              <a:t>in </a:t>
            </a:r>
            <a:r>
              <a:rPr spc="-5" dirty="0"/>
              <a:t>Propositional</a:t>
            </a:r>
            <a:r>
              <a:rPr spc="-30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" y="737317"/>
            <a:ext cx="8686800" cy="5027017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spcBef>
                <a:spcPts val="11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both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Natural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Deduction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axiomatic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systems,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forward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chaining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approach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for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constructing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proofs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derivations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5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axiomatic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systems,</a:t>
            </a:r>
            <a:r>
              <a:rPr spc="51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5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often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require</a:t>
            </a:r>
            <a:r>
              <a:rPr spc="5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guess</a:t>
            </a:r>
            <a:r>
              <a:rPr spc="509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selection</a:t>
            </a:r>
            <a:r>
              <a:rPr spc="5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5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appropriate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axiom(s)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order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theorem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  <a:tab pos="1336040" algn="l"/>
                <a:tab pos="1795780" algn="l"/>
                <a:tab pos="2731770" algn="l"/>
                <a:tab pos="3710940" algn="l"/>
                <a:tab pos="4772025" algn="l"/>
                <a:tab pos="5080000" algn="l"/>
                <a:tab pos="5708015" algn="l"/>
                <a:tab pos="6137910" algn="l"/>
                <a:tab pos="7336155" algn="l"/>
                <a:tab pos="8434070" algn="l"/>
              </a:tabLst>
            </a:pPr>
            <a:r>
              <a:rPr spc="5"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lth</a:t>
            </a:r>
            <a:r>
              <a:rPr dirty="0">
                <a:latin typeface="Cambria"/>
                <a:cs typeface="Cambria"/>
              </a:rPr>
              <a:t>o</a:t>
            </a:r>
            <a:r>
              <a:rPr spc="15" dirty="0">
                <a:latin typeface="Cambria"/>
                <a:cs typeface="Cambria"/>
              </a:rPr>
              <a:t>u</a:t>
            </a:r>
            <a:r>
              <a:rPr spc="-30" dirty="0">
                <a:latin typeface="Cambria"/>
                <a:cs typeface="Cambria"/>
              </a:rPr>
              <a:t>g</a:t>
            </a:r>
            <a:r>
              <a:rPr dirty="0">
                <a:latin typeface="Cambria"/>
                <a:cs typeface="Cambria"/>
              </a:rPr>
              <a:t>h	</a:t>
            </a:r>
            <a:r>
              <a:rPr spc="-10" dirty="0">
                <a:latin typeface="Cambria"/>
                <a:cs typeface="Cambria"/>
              </a:rPr>
              <a:t>th</a:t>
            </a:r>
            <a:r>
              <a:rPr dirty="0">
                <a:latin typeface="Cambria"/>
                <a:cs typeface="Cambria"/>
              </a:rPr>
              <a:t>e	</a:t>
            </a:r>
            <a:r>
              <a:rPr spc="-20" dirty="0">
                <a:latin typeface="Cambria"/>
                <a:cs typeface="Cambria"/>
              </a:rPr>
              <a:t>f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25" dirty="0">
                <a:latin typeface="Cambria"/>
                <a:cs typeface="Cambria"/>
              </a:rPr>
              <a:t>w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dirty="0">
                <a:latin typeface="Cambria"/>
                <a:cs typeface="Cambria"/>
              </a:rPr>
              <a:t>d	c</a:t>
            </a:r>
            <a:r>
              <a:rPr spc="-15" dirty="0">
                <a:latin typeface="Cambria"/>
                <a:cs typeface="Cambria"/>
              </a:rPr>
              <a:t>h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i</a:t>
            </a:r>
            <a:r>
              <a:rPr spc="5" dirty="0">
                <a:latin typeface="Cambria"/>
                <a:cs typeface="Cambria"/>
              </a:rPr>
              <a:t>n</a:t>
            </a:r>
            <a:r>
              <a:rPr spc="-20" dirty="0">
                <a:latin typeface="Cambria"/>
                <a:cs typeface="Cambria"/>
              </a:rPr>
              <a:t>i</a:t>
            </a:r>
            <a:r>
              <a:rPr spc="-5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g	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p</a:t>
            </a:r>
            <a:r>
              <a:rPr spc="5" dirty="0">
                <a:latin typeface="Cambria"/>
                <a:cs typeface="Cambria"/>
              </a:rPr>
              <a:t>p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dirty="0">
                <a:latin typeface="Cambria"/>
                <a:cs typeface="Cambria"/>
              </a:rPr>
              <a:t>o</a:t>
            </a:r>
            <a:r>
              <a:rPr spc="-1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ch	is	</a:t>
            </a:r>
            <a:r>
              <a:rPr spc="-5" dirty="0">
                <a:latin typeface="Cambria"/>
                <a:cs typeface="Cambria"/>
              </a:rPr>
              <a:t>go</a:t>
            </a:r>
            <a:r>
              <a:rPr spc="-20" dirty="0">
                <a:latin typeface="Cambria"/>
                <a:cs typeface="Cambria"/>
              </a:rPr>
              <a:t>o</a:t>
            </a:r>
            <a:r>
              <a:rPr dirty="0">
                <a:latin typeface="Cambria"/>
                <a:cs typeface="Cambria"/>
              </a:rPr>
              <a:t>d	</a:t>
            </a:r>
            <a:r>
              <a:rPr spc="-20" dirty="0">
                <a:latin typeface="Cambria"/>
                <a:cs typeface="Cambria"/>
              </a:rPr>
              <a:t>f</a:t>
            </a:r>
            <a:r>
              <a:rPr dirty="0">
                <a:latin typeface="Cambria"/>
                <a:cs typeface="Cambria"/>
              </a:rPr>
              <a:t>or	</a:t>
            </a:r>
            <a:r>
              <a:rPr spc="-10" dirty="0">
                <a:latin typeface="Cambria"/>
                <a:cs typeface="Cambria"/>
              </a:rPr>
              <a:t>th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o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spc="-10" dirty="0">
                <a:latin typeface="Cambria"/>
                <a:cs typeface="Cambria"/>
              </a:rPr>
              <a:t>t</a:t>
            </a:r>
            <a:r>
              <a:rPr dirty="0">
                <a:latin typeface="Cambria"/>
                <a:cs typeface="Cambria"/>
              </a:rPr>
              <a:t>i</a:t>
            </a:r>
            <a:r>
              <a:rPr spc="-25"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l	</a:t>
            </a:r>
            <a:r>
              <a:rPr spc="5" dirty="0">
                <a:latin typeface="Cambria"/>
                <a:cs typeface="Cambria"/>
              </a:rPr>
              <a:t>p</a:t>
            </a:r>
            <a:r>
              <a:rPr spc="-10" dirty="0">
                <a:latin typeface="Cambria"/>
                <a:cs typeface="Cambria"/>
              </a:rPr>
              <a:t>u</a:t>
            </a:r>
            <a:r>
              <a:rPr dirty="0">
                <a:latin typeface="Cambria"/>
                <a:cs typeface="Cambria"/>
              </a:rPr>
              <a:t>rpos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spc="-5" dirty="0">
                <a:latin typeface="Cambria"/>
                <a:cs typeface="Cambria"/>
              </a:rPr>
              <a:t>s</a:t>
            </a:r>
            <a:r>
              <a:rPr dirty="0">
                <a:latin typeface="Cambria"/>
                <a:cs typeface="Cambria"/>
              </a:rPr>
              <a:t>,	its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implementation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derivations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proofs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difficult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30" dirty="0">
                <a:latin typeface="Cambria"/>
                <a:cs typeface="Cambria"/>
              </a:rPr>
              <a:t>Two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other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approaches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may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Semantic</a:t>
            </a:r>
            <a:r>
              <a:rPr b="1" spc="145" dirty="0">
                <a:latin typeface="Cambria"/>
                <a:cs typeface="Cambria"/>
              </a:rPr>
              <a:t> </a:t>
            </a:r>
            <a:r>
              <a:rPr b="1" spc="-30" dirty="0">
                <a:latin typeface="Cambria"/>
                <a:cs typeface="Cambria"/>
              </a:rPr>
              <a:t>Tableau</a:t>
            </a:r>
            <a:r>
              <a:rPr b="1" spc="1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Resolution</a:t>
            </a:r>
            <a:r>
              <a:rPr b="1" spc="114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Refutation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methods,</a:t>
            </a:r>
            <a:r>
              <a:rPr dirty="0">
                <a:latin typeface="Cambria"/>
                <a:cs typeface="Cambria"/>
              </a:rPr>
              <a:t> in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both </a:t>
            </a:r>
            <a:r>
              <a:rPr dirty="0">
                <a:latin typeface="Cambria"/>
                <a:cs typeface="Cambria"/>
              </a:rPr>
              <a:t>cases,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proofs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follow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backward</a:t>
            </a:r>
            <a:r>
              <a:rPr dirty="0">
                <a:latin typeface="Cambria"/>
                <a:cs typeface="Cambria"/>
              </a:rPr>
              <a:t> chaining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approach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In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Semantic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Tableau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method,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set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applied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systematically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 of</a:t>
            </a:r>
            <a:r>
              <a:rPr spc="-10" dirty="0">
                <a:latin typeface="Cambria"/>
                <a:cs typeface="Cambria"/>
              </a:rPr>
              <a:t> formulae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order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establish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consistency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inconsistency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Semantic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Tableau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binary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tree</a:t>
            </a:r>
            <a:r>
              <a:rPr spc="3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constructed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using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semantic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rules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root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5EF0CE-42B6-A59D-154F-5D3346A4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37</a:t>
            </a:fld>
            <a:endParaRPr lang="en-IN" spc="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9841" y="6547224"/>
            <a:ext cx="128778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1000" dirty="0">
                <a:latin typeface="Lucida Sans Unicode"/>
                <a:cs typeface="Lucida Sans Unicode"/>
              </a:rPr>
              <a:t>AI</a:t>
            </a:r>
            <a:r>
              <a:rPr sz="1000" spc="-1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Unit</a:t>
            </a:r>
            <a:r>
              <a:rPr sz="1000" spc="-30" dirty="0"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Lucida Sans Unicode"/>
                <a:cs typeface="Lucida Sans Unicode"/>
              </a:rPr>
              <a:t>III</a:t>
            </a:r>
            <a:r>
              <a:rPr sz="1000" spc="-1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-</a:t>
            </a:r>
            <a:r>
              <a:rPr sz="1000" spc="-20" dirty="0">
                <a:latin typeface="Lucida Sans Unicode"/>
                <a:cs typeface="Lucida Sans Unicode"/>
              </a:rPr>
              <a:t> </a:t>
            </a:r>
            <a:r>
              <a:rPr sz="1000" spc="-5" dirty="0">
                <a:latin typeface="Lucida Sans Unicode"/>
                <a:cs typeface="Lucida Sans Unicode"/>
              </a:rPr>
              <a:t>Dr.G.</a:t>
            </a:r>
            <a:r>
              <a:rPr sz="1000" dirty="0">
                <a:latin typeface="Lucida Sans Unicode"/>
                <a:cs typeface="Lucida Sans Unicode"/>
              </a:rPr>
              <a:t> Los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3602" y="6546901"/>
            <a:ext cx="29464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spc="5" dirty="0">
                <a:latin typeface="Lucida Sans Unicode"/>
                <a:cs typeface="Lucida Sans Unicode"/>
              </a:rPr>
              <a:t>h</a:t>
            </a:r>
            <a:r>
              <a:rPr sz="1000" dirty="0">
                <a:latin typeface="Lucida Sans Unicode"/>
                <a:cs typeface="Lucida Sans Unicode"/>
              </a:rPr>
              <a:t>ma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71252" y="6546901"/>
            <a:ext cx="19050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spc="15" dirty="0">
                <a:latin typeface="Lucida Sans Unicode"/>
                <a:cs typeface="Lucida Sans Unicode"/>
              </a:rPr>
              <a:t>24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1" y="1692734"/>
            <a:ext cx="3811804" cy="1231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spcBef>
                <a:spcPts val="100"/>
              </a:spcBef>
            </a:pPr>
            <a:r>
              <a:rPr spc="-5" dirty="0"/>
              <a:t>Semantic </a:t>
            </a:r>
            <a:r>
              <a:rPr dirty="0"/>
              <a:t> </a:t>
            </a:r>
            <a:r>
              <a:rPr spc="-30" dirty="0"/>
              <a:t>Tableau</a:t>
            </a:r>
            <a:r>
              <a:rPr spc="-45" dirty="0"/>
              <a:t> </a:t>
            </a:r>
            <a:r>
              <a:rPr spc="-15" dirty="0"/>
              <a:t>Rules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048000" y="0"/>
            <a:ext cx="6165849" cy="6858000"/>
            <a:chOff x="2980944" y="0"/>
            <a:chExt cx="3526790" cy="685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944" y="0"/>
              <a:ext cx="3526535" cy="6857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0" y="16001"/>
              <a:ext cx="3340100" cy="6841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28950" y="0"/>
              <a:ext cx="3378200" cy="6858000"/>
            </a:xfrm>
            <a:custGeom>
              <a:avLst/>
              <a:gdLst/>
              <a:ahLst/>
              <a:cxnLst/>
              <a:rect l="l" t="t" r="r" b="b"/>
              <a:pathLst>
                <a:path w="3378200" h="6858000">
                  <a:moveTo>
                    <a:pt x="3378200" y="6857996"/>
                  </a:moveTo>
                  <a:lnTo>
                    <a:pt x="3378200" y="0"/>
                  </a:lnTo>
                </a:path>
                <a:path w="3378200" h="6858000">
                  <a:moveTo>
                    <a:pt x="0" y="0"/>
                  </a:moveTo>
                  <a:lnTo>
                    <a:pt x="0" y="685799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213850" y="2383138"/>
            <a:ext cx="1536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dirty="0">
                <a:latin typeface="Cambria"/>
                <a:cs typeface="Cambria"/>
              </a:rPr>
              <a:t>α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two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283198-B482-42E8-EC3B-659B0AAB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38</a:t>
            </a:fld>
            <a:endParaRPr lang="en-IN" spc="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1" y="1625128"/>
            <a:ext cx="3202204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270" algn="ctr">
              <a:lnSpc>
                <a:spcPct val="100299"/>
              </a:lnSpc>
              <a:spcBef>
                <a:spcPts val="90"/>
              </a:spcBef>
            </a:pPr>
            <a:r>
              <a:rPr spc="-5" dirty="0"/>
              <a:t>Semantic </a:t>
            </a:r>
            <a:r>
              <a:rPr dirty="0"/>
              <a:t> </a:t>
            </a:r>
            <a:r>
              <a:rPr spc="-30" dirty="0"/>
              <a:t>Tableau </a:t>
            </a:r>
            <a:r>
              <a:rPr spc="-15" dirty="0"/>
              <a:t>Rules </a:t>
            </a:r>
            <a:r>
              <a:rPr spc="-515" dirty="0"/>
              <a:t> </a:t>
            </a:r>
            <a:r>
              <a:rPr sz="2000" b="0" spc="-10" dirty="0"/>
              <a:t>(Contd.)</a:t>
            </a:r>
            <a:endParaRPr sz="2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290060" y="1217675"/>
            <a:ext cx="6040120" cy="3091180"/>
            <a:chOff x="2766060" y="1217675"/>
            <a:chExt cx="6040120" cy="3091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060" y="1217675"/>
              <a:ext cx="6039612" cy="3090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0" y="1269872"/>
              <a:ext cx="5876925" cy="2932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00350" y="1250822"/>
              <a:ext cx="5915025" cy="2970530"/>
            </a:xfrm>
            <a:custGeom>
              <a:avLst/>
              <a:gdLst/>
              <a:ahLst/>
              <a:cxnLst/>
              <a:rect l="l" t="t" r="r" b="b"/>
              <a:pathLst>
                <a:path w="5915025" h="2970529">
                  <a:moveTo>
                    <a:pt x="0" y="2970276"/>
                  </a:moveTo>
                  <a:lnTo>
                    <a:pt x="5915025" y="2970276"/>
                  </a:lnTo>
                  <a:lnTo>
                    <a:pt x="5915025" y="0"/>
                  </a:lnTo>
                  <a:lnTo>
                    <a:pt x="0" y="0"/>
                  </a:lnTo>
                  <a:lnTo>
                    <a:pt x="0" y="29702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2DB017-4F37-988B-841F-918AFF0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39</a:t>
            </a:fld>
            <a:endParaRPr lang="en-IN" spc="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4D833E-20DD-6846-12EE-53112C1D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Knowledge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2CCC00-E6D0-2C47-6811-51714C5E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8847"/>
            <a:ext cx="9982200" cy="435133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GB" b="1" i="0" dirty="0">
                <a:solidFill>
                  <a:srgbClr val="333333"/>
                </a:solidFill>
                <a:effectLst/>
                <a:latin typeface="inter-bold"/>
              </a:rPr>
              <a:t>Declarative Knowledge: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Declarative knowledge is to know about something.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includes concepts, facts, and objects.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is also called descriptive knowledge and expressed in declarative sentences.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is simpler than procedural language.</a:t>
            </a:r>
          </a:p>
          <a:p>
            <a:pPr marL="0" indent="0" algn="just">
              <a:buNone/>
            </a:pPr>
            <a:r>
              <a:rPr lang="en-GB" b="1" i="0" dirty="0">
                <a:solidFill>
                  <a:srgbClr val="333333"/>
                </a:solidFill>
                <a:effectLst/>
                <a:latin typeface="inter-bold"/>
              </a:rPr>
              <a:t>2. Procedural Knowledge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is also known as imperative knowledge.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Procedural knowledge is a type of knowledge which is responsible for knowing how to do something.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can be directly applied to any task.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includes rules, strategies, procedures, agendas,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Procedural knowledge depends on the task on which it can be applied.</a:t>
            </a:r>
          </a:p>
          <a:p>
            <a:pPr marL="0" indent="0" algn="just">
              <a:buNone/>
            </a:pPr>
            <a:r>
              <a:rPr lang="en-GB" b="1" i="0" dirty="0">
                <a:solidFill>
                  <a:srgbClr val="333333"/>
                </a:solidFill>
                <a:effectLst/>
                <a:latin typeface="inter-bold"/>
              </a:rPr>
              <a:t>3. Meta-knowledge: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Knowledge about the other types of knowledge is called Meta-knowledge.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F4F311-B587-BD84-BBBE-B2E8587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847475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-115531"/>
            <a:ext cx="106680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Semantic</a:t>
            </a:r>
            <a:r>
              <a:rPr dirty="0"/>
              <a:t> </a:t>
            </a:r>
            <a:r>
              <a:rPr spc="-30" dirty="0"/>
              <a:t>Tableau</a:t>
            </a:r>
            <a:r>
              <a:rPr spc="30" dirty="0"/>
              <a:t> </a:t>
            </a:r>
            <a:r>
              <a:rPr spc="-20" dirty="0"/>
              <a:t>System</a:t>
            </a:r>
            <a:r>
              <a:rPr spc="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Propositional</a:t>
            </a:r>
            <a:r>
              <a:rPr spc="-25" dirty="0"/>
              <a:t> </a:t>
            </a:r>
            <a:r>
              <a:rPr spc="-5" dirty="0"/>
              <a:t>Logic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2600" y="478811"/>
            <a:ext cx="9301261" cy="6235892"/>
            <a:chOff x="795337" y="342898"/>
            <a:chExt cx="7553325" cy="665983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36" y="506690"/>
              <a:ext cx="7515225" cy="6496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342898"/>
              <a:ext cx="7553325" cy="6515100"/>
            </a:xfrm>
            <a:custGeom>
              <a:avLst/>
              <a:gdLst/>
              <a:ahLst/>
              <a:cxnLst/>
              <a:rect l="l" t="t" r="r" b="b"/>
              <a:pathLst>
                <a:path w="7553325" h="6515100">
                  <a:moveTo>
                    <a:pt x="7553325" y="6515098"/>
                  </a:moveTo>
                  <a:lnTo>
                    <a:pt x="7553325" y="0"/>
                  </a:lnTo>
                  <a:lnTo>
                    <a:pt x="0" y="0"/>
                  </a:lnTo>
                  <a:lnTo>
                    <a:pt x="0" y="651509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E53804-1FDA-8FCD-9942-31EA9D1A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40</a:t>
            </a:fld>
            <a:endParaRPr lang="en-IN" spc="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6DB4B9-B24D-9EF6-D33B-75A3D274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62" y="0"/>
            <a:ext cx="7391400" cy="762000"/>
          </a:xfrm>
        </p:spPr>
        <p:txBody>
          <a:bodyPr/>
          <a:lstStyle/>
          <a:p>
            <a:r>
              <a:rPr lang="en-GB" dirty="0"/>
              <a:t>Consistency and Inconsistency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FDAA04-1B2E-F949-2AE8-BFAB05B3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95400"/>
            <a:ext cx="10134600" cy="464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E4CA08-C59A-651F-F139-E16A50D3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41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0891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2300" y="1295400"/>
            <a:ext cx="8775700" cy="4481172"/>
            <a:chOff x="0" y="1386839"/>
            <a:chExt cx="8775700" cy="5471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386839"/>
              <a:ext cx="8351520" cy="45994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50" y="1454149"/>
              <a:ext cx="8166100" cy="44132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9900" y="1435099"/>
              <a:ext cx="8204200" cy="4451350"/>
            </a:xfrm>
            <a:custGeom>
              <a:avLst/>
              <a:gdLst/>
              <a:ahLst/>
              <a:cxnLst/>
              <a:rect l="l" t="t" r="r" b="b"/>
              <a:pathLst>
                <a:path w="8204200" h="4451350">
                  <a:moveTo>
                    <a:pt x="0" y="4451350"/>
                  </a:moveTo>
                  <a:lnTo>
                    <a:pt x="8204200" y="4451350"/>
                  </a:lnTo>
                  <a:lnTo>
                    <a:pt x="8204200" y="0"/>
                  </a:lnTo>
                  <a:lnTo>
                    <a:pt x="0" y="0"/>
                  </a:lnTo>
                  <a:lnTo>
                    <a:pt x="0" y="44513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4800" y="232142"/>
            <a:ext cx="6685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mbria"/>
                <a:cs typeface="Cambria"/>
              </a:rPr>
              <a:t>Semantic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30" dirty="0">
                <a:latin typeface="Cambria"/>
                <a:cs typeface="Cambria"/>
              </a:rPr>
              <a:t>Tableau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System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in </a:t>
            </a:r>
            <a:r>
              <a:rPr sz="2400" b="1" spc="-5" dirty="0">
                <a:latin typeface="Cambria"/>
                <a:cs typeface="Cambria"/>
              </a:rPr>
              <a:t>Propositional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Logic</a:t>
            </a:r>
            <a:endParaRPr sz="24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5724" y="874599"/>
            <a:ext cx="6223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Construct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Semantic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Tableau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Ʌ~B)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 </a:t>
            </a:r>
            <a:r>
              <a:rPr spc="-5" dirty="0">
                <a:latin typeface="Cambria"/>
                <a:cs typeface="Cambria"/>
              </a:rPr>
              <a:t>(~B→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C)</a:t>
            </a:r>
            <a:endParaRPr>
              <a:latin typeface="Cambria"/>
              <a:cs typeface="Cambria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28B62A71-500C-ACBF-9B6C-BFC8FBC249E9}"/>
              </a:ext>
            </a:extLst>
          </p:cNvPr>
          <p:cNvSpPr txBox="1"/>
          <p:nvPr/>
        </p:nvSpPr>
        <p:spPr>
          <a:xfrm>
            <a:off x="1524000" y="5039751"/>
            <a:ext cx="9220200" cy="167258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Show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3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formula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α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:(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Ʌ~B)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(~B→ C)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satisfiable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Semantic </a:t>
            </a:r>
            <a:r>
              <a:rPr spc="-25" dirty="0">
                <a:latin typeface="Cambria"/>
                <a:cs typeface="Cambria"/>
              </a:rPr>
              <a:t>Tableau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has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been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drawn.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0" dirty="0">
                <a:latin typeface="Cambria"/>
                <a:cs typeface="Cambria"/>
              </a:rPr>
              <a:t>We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observe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two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paths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</a:p>
          <a:p>
            <a:pPr marL="979169">
              <a:spcBef>
                <a:spcPts val="1085"/>
              </a:spcBef>
            </a:pPr>
            <a:r>
              <a:rPr dirty="0">
                <a:latin typeface="Cambria"/>
                <a:cs typeface="Cambria"/>
              </a:rPr>
              <a:t>it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which</a:t>
            </a:r>
            <a:r>
              <a:rPr dirty="0">
                <a:latin typeface="Cambria"/>
                <a:cs typeface="Cambria"/>
              </a:rPr>
              <a:t> one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path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closed,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while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other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open.</a:t>
            </a:r>
          </a:p>
          <a:p>
            <a:pPr marL="979169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This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shows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(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Ʌ~B)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 </a:t>
            </a:r>
            <a:r>
              <a:rPr spc="-5" dirty="0">
                <a:latin typeface="Cambria"/>
                <a:cs typeface="Cambria"/>
              </a:rPr>
              <a:t>(~B→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C)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satisfiable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D4915A2-EA6F-C336-6B6B-D0464DA710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42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422254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1" y="147125"/>
            <a:ext cx="10619742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Semantic</a:t>
            </a:r>
            <a:r>
              <a:rPr spc="-5" dirty="0"/>
              <a:t> </a:t>
            </a:r>
            <a:r>
              <a:rPr spc="-30" dirty="0"/>
              <a:t>Tableau</a:t>
            </a:r>
            <a:r>
              <a:rPr spc="-10" dirty="0"/>
              <a:t> </a:t>
            </a:r>
            <a:r>
              <a:rPr spc="-20" dirty="0"/>
              <a:t>System</a:t>
            </a:r>
            <a:r>
              <a:rPr spc="-5" dirty="0"/>
              <a:t> </a:t>
            </a:r>
            <a:r>
              <a:rPr spc="-10" dirty="0"/>
              <a:t>in </a:t>
            </a:r>
            <a:r>
              <a:rPr spc="-5" dirty="0"/>
              <a:t>Propositional</a:t>
            </a:r>
            <a:r>
              <a:rPr spc="-30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5725" y="584580"/>
            <a:ext cx="7528559" cy="8496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Show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α :(A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ɅB)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Ʌ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(B→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~A) </a:t>
            </a:r>
            <a:r>
              <a:rPr b="1" spc="5" dirty="0">
                <a:latin typeface="Cambria"/>
                <a:cs typeface="Cambria"/>
              </a:rPr>
              <a:t>is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unsatisfiable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using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the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tableau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method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</a:t>
            </a:r>
            <a:r>
              <a:rPr dirty="0">
                <a:latin typeface="Cambria"/>
                <a:cs typeface="Cambria"/>
              </a:rPr>
              <a:t> 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proven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:(A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ɅB) </a:t>
            </a:r>
            <a:r>
              <a:rPr dirty="0">
                <a:latin typeface="Cambria"/>
                <a:cs typeface="Cambria"/>
              </a:rPr>
              <a:t>Ʌ (B→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~A)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endParaRPr dirty="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90345" y="1466089"/>
            <a:ext cx="7806055" cy="5358765"/>
            <a:chOff x="466344" y="1466088"/>
            <a:chExt cx="7806055" cy="5358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1466088"/>
              <a:ext cx="7805928" cy="53583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532890"/>
              <a:ext cx="7617968" cy="51727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350" y="1513840"/>
              <a:ext cx="7656195" cy="5210810"/>
            </a:xfrm>
            <a:custGeom>
              <a:avLst/>
              <a:gdLst/>
              <a:ahLst/>
              <a:cxnLst/>
              <a:rect l="l" t="t" r="r" b="b"/>
              <a:pathLst>
                <a:path w="7656195" h="5210809">
                  <a:moveTo>
                    <a:pt x="0" y="5210810"/>
                  </a:moveTo>
                  <a:lnTo>
                    <a:pt x="7656068" y="5210810"/>
                  </a:lnTo>
                  <a:lnTo>
                    <a:pt x="7656068" y="0"/>
                  </a:lnTo>
                  <a:lnTo>
                    <a:pt x="0" y="0"/>
                  </a:lnTo>
                  <a:lnTo>
                    <a:pt x="0" y="521081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7235FD6-B506-C68B-7790-CBD65918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43</a:t>
            </a:fld>
            <a:endParaRPr lang="en-IN" spc="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2066544"/>
            <a:ext cx="8394700" cy="4791710"/>
            <a:chOff x="0" y="2066544"/>
            <a:chExt cx="8394700" cy="4791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72" y="2066544"/>
              <a:ext cx="7589520" cy="41818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118" y="2133549"/>
              <a:ext cx="7401814" cy="39941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2068" y="2114499"/>
              <a:ext cx="7440295" cy="4032250"/>
            </a:xfrm>
            <a:custGeom>
              <a:avLst/>
              <a:gdLst/>
              <a:ahLst/>
              <a:cxnLst/>
              <a:rect l="l" t="t" r="r" b="b"/>
              <a:pathLst>
                <a:path w="7440295" h="4032250">
                  <a:moveTo>
                    <a:pt x="0" y="4032250"/>
                  </a:moveTo>
                  <a:lnTo>
                    <a:pt x="7439914" y="4032250"/>
                  </a:lnTo>
                  <a:lnTo>
                    <a:pt x="7439914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1341" y="267158"/>
            <a:ext cx="6685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mbria"/>
                <a:cs typeface="Cambria"/>
              </a:rPr>
              <a:t>Semantic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30" dirty="0">
                <a:latin typeface="Cambria"/>
                <a:cs typeface="Cambria"/>
              </a:rPr>
              <a:t>Tableau</a:t>
            </a:r>
            <a:r>
              <a:rPr sz="2400" b="1" spc="-10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System</a:t>
            </a:r>
            <a:r>
              <a:rPr sz="2400" b="1" spc="-5" dirty="0">
                <a:latin typeface="Cambria"/>
                <a:cs typeface="Cambria"/>
              </a:rPr>
              <a:t> </a:t>
            </a:r>
            <a:r>
              <a:rPr sz="2400" b="1" spc="-10" dirty="0">
                <a:latin typeface="Cambria"/>
                <a:cs typeface="Cambria"/>
              </a:rPr>
              <a:t>in </a:t>
            </a:r>
            <a:r>
              <a:rPr sz="2400" b="1" spc="-5" dirty="0">
                <a:latin typeface="Cambria"/>
                <a:cs typeface="Cambria"/>
              </a:rPr>
              <a:t>Propositional</a:t>
            </a:r>
            <a:r>
              <a:rPr sz="2400" b="1" spc="-30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Logic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5140" y="737317"/>
            <a:ext cx="8682990" cy="1207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b="1" spc="-5" dirty="0">
                <a:latin typeface="Cambria"/>
                <a:cs typeface="Cambria"/>
              </a:rPr>
              <a:t>Consider </a:t>
            </a:r>
            <a:r>
              <a:rPr b="1" dirty="0">
                <a:latin typeface="Cambria"/>
                <a:cs typeface="Cambria"/>
              </a:rPr>
              <a:t>a </a:t>
            </a:r>
            <a:r>
              <a:rPr b="1" spc="-5" dirty="0">
                <a:latin typeface="Cambria"/>
                <a:cs typeface="Cambria"/>
              </a:rPr>
              <a:t>set </a:t>
            </a:r>
            <a:r>
              <a:rPr b="1" spc="-20" dirty="0">
                <a:latin typeface="Cambria"/>
                <a:cs typeface="Cambria"/>
              </a:rPr>
              <a:t>S={~(AVB)</a:t>
            </a:r>
            <a:r>
              <a:rPr lang="en-IN" b="1" dirty="0">
                <a:latin typeface="Cambria"/>
                <a:cs typeface="Cambria"/>
              </a:rPr>
              <a:t> ,</a:t>
            </a:r>
            <a:r>
              <a:rPr lang="en-GB"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(C→ B) </a:t>
            </a:r>
            <a:r>
              <a:rPr lang="en-IN" b="1" dirty="0">
                <a:latin typeface="Cambria"/>
                <a:cs typeface="Cambria"/>
              </a:rPr>
              <a:t>,</a:t>
            </a:r>
            <a:r>
              <a:rPr b="1" dirty="0">
                <a:latin typeface="Cambria"/>
                <a:cs typeface="Cambria"/>
              </a:rPr>
              <a:t> (A V C)} of </a:t>
            </a:r>
            <a:r>
              <a:rPr b="1" spc="-5" dirty="0">
                <a:latin typeface="Cambria"/>
                <a:cs typeface="Cambria"/>
              </a:rPr>
              <a:t>formulae. </a:t>
            </a:r>
            <a:r>
              <a:rPr b="1" spc="-20" dirty="0">
                <a:latin typeface="Cambria"/>
                <a:cs typeface="Cambria"/>
              </a:rPr>
              <a:t>Show </a:t>
            </a:r>
            <a:r>
              <a:rPr b="1" spc="-5" dirty="0">
                <a:latin typeface="Cambria"/>
                <a:cs typeface="Cambria"/>
              </a:rPr>
              <a:t>that </a:t>
            </a:r>
            <a:r>
              <a:rPr b="1" dirty="0">
                <a:latin typeface="Cambria"/>
                <a:cs typeface="Cambria"/>
              </a:rPr>
              <a:t>S is </a:t>
            </a:r>
            <a:r>
              <a:rPr b="1" spc="-5" dirty="0">
                <a:latin typeface="Cambria"/>
                <a:cs typeface="Cambria"/>
              </a:rPr>
              <a:t>unsatisfiable </a:t>
            </a:r>
            <a:r>
              <a:rPr b="1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Solution: Consider </a:t>
            </a:r>
            <a:r>
              <a:rPr spc="-10" dirty="0">
                <a:latin typeface="Cambria"/>
                <a:cs typeface="Cambria"/>
              </a:rPr>
              <a:t>the conjunction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formulae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dirty="0">
                <a:latin typeface="Cambria"/>
                <a:cs typeface="Cambria"/>
              </a:rPr>
              <a:t>set as a </a:t>
            </a:r>
            <a:r>
              <a:rPr spc="-5" dirty="0">
                <a:latin typeface="Cambria"/>
                <a:cs typeface="Cambria"/>
              </a:rPr>
              <a:t>root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Semantic </a:t>
            </a:r>
            <a:r>
              <a:rPr spc="-20" dirty="0">
                <a:latin typeface="Cambria"/>
                <a:cs typeface="Cambria"/>
              </a:rPr>
              <a:t>Tableau. 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5" dirty="0">
                <a:latin typeface="Cambria"/>
                <a:cs typeface="Cambria"/>
              </a:rPr>
              <a:t>We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contradictory,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hence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0825D35-C1E5-CAEE-99E4-D365999197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44</a:t>
            </a:fld>
            <a:endParaRPr lang="en-IN" spc="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627633"/>
            <a:ext cx="8016240" cy="5230495"/>
            <a:chOff x="0" y="1627632"/>
            <a:chExt cx="8016240" cy="5230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711" y="1627632"/>
              <a:ext cx="6891528" cy="42092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625" y="1694853"/>
              <a:ext cx="6705600" cy="40233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1575" y="1675803"/>
              <a:ext cx="6743700" cy="4061460"/>
            </a:xfrm>
            <a:custGeom>
              <a:avLst/>
              <a:gdLst/>
              <a:ahLst/>
              <a:cxnLst/>
              <a:rect l="l" t="t" r="r" b="b"/>
              <a:pathLst>
                <a:path w="6743700" h="4061460">
                  <a:moveTo>
                    <a:pt x="0" y="4061460"/>
                  </a:moveTo>
                  <a:lnTo>
                    <a:pt x="6743700" y="4061460"/>
                  </a:lnTo>
                  <a:lnTo>
                    <a:pt x="6743700" y="0"/>
                  </a:lnTo>
                  <a:lnTo>
                    <a:pt x="0" y="0"/>
                  </a:lnTo>
                  <a:lnTo>
                    <a:pt x="0" y="406146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151944"/>
            <a:ext cx="113537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Semantic</a:t>
            </a:r>
            <a:r>
              <a:rPr spc="-5" dirty="0"/>
              <a:t> </a:t>
            </a:r>
            <a:r>
              <a:rPr spc="-30" dirty="0"/>
              <a:t>Tableau</a:t>
            </a:r>
            <a:r>
              <a:rPr spc="-10" dirty="0"/>
              <a:t> </a:t>
            </a:r>
            <a:r>
              <a:rPr spc="-20" dirty="0"/>
              <a:t>System</a:t>
            </a:r>
            <a:r>
              <a:rPr spc="-5" dirty="0"/>
              <a:t> </a:t>
            </a:r>
            <a:r>
              <a:rPr spc="-10" dirty="0"/>
              <a:t>in </a:t>
            </a:r>
            <a:r>
              <a:rPr spc="-5" dirty="0"/>
              <a:t>Propositional</a:t>
            </a:r>
            <a:r>
              <a:rPr spc="-30" dirty="0"/>
              <a:t> </a:t>
            </a:r>
            <a:r>
              <a:rPr dirty="0"/>
              <a:t>Logic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26794" y="737316"/>
            <a:ext cx="6146165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Show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set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S={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~(A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B),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(B→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C) </a:t>
            </a:r>
            <a:r>
              <a:rPr b="1" dirty="0">
                <a:latin typeface="Cambria"/>
                <a:cs typeface="Cambria"/>
              </a:rPr>
              <a:t>, (A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C)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} is </a:t>
            </a:r>
            <a:r>
              <a:rPr b="1" spc="-5" dirty="0">
                <a:latin typeface="Cambria"/>
                <a:cs typeface="Cambria"/>
              </a:rPr>
              <a:t>consistent.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Set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 can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shown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consistent</a:t>
            </a:r>
            <a:endParaRPr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7660" y="5736437"/>
            <a:ext cx="6955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6560" marR="5080" indent="-1674495">
              <a:spcBef>
                <a:spcPts val="100"/>
              </a:spcBef>
            </a:pPr>
            <a:r>
              <a:rPr spc="-50" dirty="0">
                <a:latin typeface="Cambria"/>
                <a:cs typeface="Cambria"/>
              </a:rPr>
              <a:t>We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construct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model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 </a:t>
            </a:r>
            <a:r>
              <a:rPr dirty="0">
                <a:latin typeface="Cambria"/>
                <a:cs typeface="Cambria"/>
              </a:rPr>
              <a:t>S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assigning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value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each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literal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open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path,</a:t>
            </a:r>
            <a:r>
              <a:rPr dirty="0">
                <a:latin typeface="Cambria"/>
                <a:cs typeface="Cambria"/>
              </a:rPr>
              <a:t> i.e.,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40" dirty="0">
                <a:latin typeface="Cambria"/>
                <a:cs typeface="Cambria"/>
              </a:rPr>
              <a:t>{~A=T,</a:t>
            </a:r>
            <a:r>
              <a:rPr dirty="0">
                <a:latin typeface="Cambria"/>
                <a:cs typeface="Cambria"/>
              </a:rPr>
              <a:t> </a:t>
            </a:r>
            <a:r>
              <a:rPr spc="-45" dirty="0">
                <a:latin typeface="Cambria"/>
                <a:cs typeface="Cambria"/>
              </a:rPr>
              <a:t>~B=T,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C=T}</a:t>
            </a:r>
            <a:endParaRPr>
              <a:latin typeface="Cambria"/>
              <a:cs typeface="Cambri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7EBB84C-F8D0-DFAC-7674-D9A830AC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45</a:t>
            </a:fld>
            <a:endParaRPr lang="en-IN" spc="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1944"/>
            <a:ext cx="108965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Semantic</a:t>
            </a:r>
            <a:r>
              <a:rPr spc="-5" dirty="0"/>
              <a:t> </a:t>
            </a:r>
            <a:r>
              <a:rPr spc="-30" dirty="0"/>
              <a:t>Tableau</a:t>
            </a:r>
            <a:r>
              <a:rPr spc="-10" dirty="0"/>
              <a:t> </a:t>
            </a:r>
            <a:r>
              <a:rPr spc="-20" dirty="0"/>
              <a:t>System</a:t>
            </a:r>
            <a:r>
              <a:rPr spc="-5" dirty="0"/>
              <a:t> </a:t>
            </a:r>
            <a:r>
              <a:rPr spc="-10" dirty="0"/>
              <a:t>in </a:t>
            </a:r>
            <a:r>
              <a:rPr spc="-5" dirty="0"/>
              <a:t>Propositional</a:t>
            </a:r>
            <a:r>
              <a:rPr spc="-30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5724" y="737316"/>
            <a:ext cx="6027420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Show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logical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consequence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S=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{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A→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B,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}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Let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include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~B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root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tree</a:t>
            </a:r>
            <a:endParaRPr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6815" y="2004061"/>
            <a:ext cx="8328659" cy="2684145"/>
            <a:chOff x="432814" y="2004060"/>
            <a:chExt cx="8328659" cy="2684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14" y="2004060"/>
              <a:ext cx="8328664" cy="26837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49" y="2057400"/>
              <a:ext cx="8166100" cy="25209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9899" y="2038350"/>
              <a:ext cx="8204200" cy="2559050"/>
            </a:xfrm>
            <a:custGeom>
              <a:avLst/>
              <a:gdLst/>
              <a:ahLst/>
              <a:cxnLst/>
              <a:rect l="l" t="t" r="r" b="b"/>
              <a:pathLst>
                <a:path w="8204200" h="2559050">
                  <a:moveTo>
                    <a:pt x="0" y="2559050"/>
                  </a:moveTo>
                  <a:lnTo>
                    <a:pt x="8204200" y="2559050"/>
                  </a:lnTo>
                  <a:lnTo>
                    <a:pt x="8204200" y="0"/>
                  </a:lnTo>
                  <a:lnTo>
                    <a:pt x="0" y="0"/>
                  </a:lnTo>
                  <a:lnTo>
                    <a:pt x="0" y="25590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1945" y="4982336"/>
            <a:ext cx="7350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pc="-15" dirty="0">
                <a:latin typeface="Cambria"/>
                <a:cs typeface="Cambria"/>
              </a:rPr>
              <a:t>From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see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provable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from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S,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is,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~B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root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contradictory tableau,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thus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endParaRPr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86341" y="4982336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g</a:t>
            </a:r>
            <a:r>
              <a:rPr spc="-50" dirty="0">
                <a:latin typeface="Cambria"/>
                <a:cs typeface="Cambria"/>
              </a:rPr>
              <a:t>i</a:t>
            </a:r>
            <a:r>
              <a:rPr spc="-45"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s</a:t>
            </a:r>
            <a:endParaRPr>
              <a:latin typeface="Cambria"/>
              <a:cs typeface="Cambria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6975550-7389-C4B2-6DBF-2AC31182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46</a:t>
            </a:fld>
            <a:endParaRPr lang="en-IN" spc="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1944"/>
            <a:ext cx="110489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Semantic</a:t>
            </a:r>
            <a:r>
              <a:rPr spc="-5" dirty="0"/>
              <a:t> </a:t>
            </a:r>
            <a:r>
              <a:rPr spc="-30" dirty="0"/>
              <a:t>Tableau</a:t>
            </a:r>
            <a:r>
              <a:rPr spc="-10" dirty="0"/>
              <a:t> </a:t>
            </a:r>
            <a:r>
              <a:rPr spc="-20" dirty="0"/>
              <a:t>System</a:t>
            </a:r>
            <a:r>
              <a:rPr spc="-5" dirty="0"/>
              <a:t> </a:t>
            </a:r>
            <a:r>
              <a:rPr spc="-10" dirty="0"/>
              <a:t>in </a:t>
            </a:r>
            <a:r>
              <a:rPr spc="-5" dirty="0"/>
              <a:t>Propositional</a:t>
            </a:r>
            <a:r>
              <a:rPr spc="-30" dirty="0"/>
              <a:t> </a:t>
            </a:r>
            <a:r>
              <a:rPr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" y="822775"/>
            <a:ext cx="8682990" cy="95313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spcBef>
                <a:spcPts val="509"/>
              </a:spcBef>
            </a:pPr>
            <a:r>
              <a:rPr b="1" spc="-15" dirty="0">
                <a:latin typeface="Cambria"/>
                <a:cs typeface="Cambria"/>
              </a:rPr>
              <a:t>Show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</a:t>
            </a:r>
            <a:r>
              <a:rPr b="1" spc="1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α :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  <a:r>
              <a:rPr b="1" spc="-5" dirty="0">
                <a:latin typeface="Cambria"/>
                <a:cs typeface="Cambria"/>
              </a:rPr>
              <a:t> ~(A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→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B)</a:t>
            </a:r>
            <a:r>
              <a:rPr b="1" spc="-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~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valid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405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order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valid,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have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show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provable,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i.e.,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5"/>
              </a:spcBef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tableau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tree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~α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contradictory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35" dirty="0">
                <a:latin typeface="Cambria"/>
                <a:cs typeface="Cambria"/>
              </a:rPr>
              <a:t>Table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shows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valid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28544" y="1758695"/>
            <a:ext cx="6888480" cy="5078095"/>
            <a:chOff x="1304544" y="1758694"/>
            <a:chExt cx="6888480" cy="5078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44" y="1758694"/>
              <a:ext cx="6888480" cy="5077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0" y="1823821"/>
              <a:ext cx="6700774" cy="48924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52550" y="1804775"/>
              <a:ext cx="6739255" cy="4930775"/>
            </a:xfrm>
            <a:custGeom>
              <a:avLst/>
              <a:gdLst/>
              <a:ahLst/>
              <a:cxnLst/>
              <a:rect l="l" t="t" r="r" b="b"/>
              <a:pathLst>
                <a:path w="6739255" h="4930775">
                  <a:moveTo>
                    <a:pt x="0" y="4930521"/>
                  </a:moveTo>
                  <a:lnTo>
                    <a:pt x="6738874" y="4930521"/>
                  </a:lnTo>
                  <a:lnTo>
                    <a:pt x="6738874" y="0"/>
                  </a:lnTo>
                  <a:lnTo>
                    <a:pt x="0" y="0"/>
                  </a:lnTo>
                  <a:lnTo>
                    <a:pt x="0" y="493052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C2CEDC6-F716-02E7-EE35-34B70210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47</a:t>
            </a:fld>
            <a:endParaRPr lang="en-IN" spc="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304800"/>
            <a:ext cx="93726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/>
              <a:t>Resolution</a:t>
            </a:r>
            <a:r>
              <a:rPr b="1" spc="-60" dirty="0"/>
              <a:t> </a:t>
            </a:r>
            <a:r>
              <a:rPr b="1" spc="-5" dirty="0"/>
              <a:t>Refutation</a:t>
            </a:r>
            <a:r>
              <a:rPr b="1" spc="-30" dirty="0"/>
              <a:t> </a:t>
            </a:r>
            <a:r>
              <a:rPr b="1" spc="-5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1135103"/>
            <a:ext cx="9674859" cy="45877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6350" indent="-287020" algn="just">
              <a:lnSpc>
                <a:spcPct val="1501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Another simple </a:t>
            </a:r>
            <a:r>
              <a:rPr spc="-10" dirty="0">
                <a:latin typeface="Cambria"/>
                <a:cs typeface="Cambria"/>
              </a:rPr>
              <a:t>method </a:t>
            </a:r>
            <a:r>
              <a:rPr spc="-5" dirty="0">
                <a:latin typeface="Cambria"/>
                <a:cs typeface="Cambria"/>
              </a:rPr>
              <a:t>that </a:t>
            </a:r>
            <a:r>
              <a:rPr spc="-15" dirty="0">
                <a:latin typeface="Cambria"/>
                <a:cs typeface="Cambria"/>
              </a:rPr>
              <a:t>can </a:t>
            </a:r>
            <a:r>
              <a:rPr spc="-5" dirty="0">
                <a:latin typeface="Cambria"/>
                <a:cs typeface="Cambria"/>
              </a:rPr>
              <a:t>be used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spc="-5" dirty="0">
                <a:latin typeface="Cambria"/>
                <a:cs typeface="Cambria"/>
              </a:rPr>
              <a:t>propositional </a:t>
            </a:r>
            <a:r>
              <a:rPr spc="-10" dirty="0">
                <a:latin typeface="Cambria"/>
                <a:cs typeface="Cambria"/>
              </a:rPr>
              <a:t>logic </a:t>
            </a:r>
            <a:r>
              <a:rPr spc="-20" dirty="0">
                <a:latin typeface="Cambria"/>
                <a:cs typeface="Cambria"/>
              </a:rPr>
              <a:t>to prove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or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goal from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20" dirty="0">
                <a:latin typeface="Cambria"/>
                <a:cs typeface="Cambria"/>
              </a:rPr>
              <a:t>given </a:t>
            </a:r>
            <a:r>
              <a:rPr spc="-5" dirty="0">
                <a:latin typeface="Cambria"/>
                <a:cs typeface="Cambria"/>
              </a:rPr>
              <a:t>set </a:t>
            </a:r>
            <a:r>
              <a:rPr spc="-15" dirty="0">
                <a:latin typeface="Cambria"/>
                <a:cs typeface="Cambria"/>
              </a:rPr>
              <a:t>of </a:t>
            </a:r>
            <a:r>
              <a:rPr spc="-5" dirty="0">
                <a:latin typeface="Cambria"/>
                <a:cs typeface="Cambria"/>
              </a:rPr>
              <a:t>clauses </a:t>
            </a:r>
            <a:r>
              <a:rPr spc="-15" dirty="0">
                <a:latin typeface="Cambria"/>
                <a:cs typeface="Cambria"/>
              </a:rPr>
              <a:t>by </a:t>
            </a:r>
            <a:r>
              <a:rPr spc="-10" dirty="0">
                <a:latin typeface="Cambria"/>
                <a:cs typeface="Cambria"/>
              </a:rPr>
              <a:t>contradiction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the resolution refutation </a:t>
            </a:r>
            <a:r>
              <a:rPr spc="-5" dirty="0">
                <a:latin typeface="Cambria"/>
                <a:cs typeface="Cambria"/>
              </a:rPr>
              <a:t> method.</a:t>
            </a:r>
            <a:endParaRPr dirty="0">
              <a:latin typeface="Cambria"/>
              <a:cs typeface="Cambria"/>
            </a:endParaRPr>
          </a:p>
          <a:p>
            <a:pPr marL="299085" marR="5715" indent="-287020" algn="just">
              <a:lnSpc>
                <a:spcPct val="150100"/>
              </a:lnSpc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 term </a:t>
            </a:r>
            <a:r>
              <a:rPr spc="-5" dirty="0">
                <a:latin typeface="Cambria"/>
                <a:cs typeface="Cambria"/>
              </a:rPr>
              <a:t>clause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5" dirty="0">
                <a:latin typeface="Cambria"/>
                <a:cs typeface="Cambria"/>
              </a:rPr>
              <a:t>used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5" dirty="0">
                <a:latin typeface="Cambria"/>
                <a:cs typeface="Cambria"/>
              </a:rPr>
              <a:t>denote </a:t>
            </a:r>
            <a:r>
              <a:rPr spc="-5" dirty="0">
                <a:latin typeface="Cambria"/>
                <a:cs typeface="Cambria"/>
              </a:rPr>
              <a:t>special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spc="-5" dirty="0">
                <a:latin typeface="Cambria"/>
                <a:cs typeface="Cambria"/>
              </a:rPr>
              <a:t>containing </a:t>
            </a:r>
            <a:r>
              <a:rPr spc="-10" dirty="0">
                <a:latin typeface="Cambria"/>
                <a:cs typeface="Cambria"/>
              </a:rPr>
              <a:t>the boolean </a:t>
            </a:r>
            <a:r>
              <a:rPr b="1" spc="-10" dirty="0">
                <a:latin typeface="Cambria"/>
                <a:cs typeface="Cambria"/>
              </a:rPr>
              <a:t>operators </a:t>
            </a:r>
            <a:r>
              <a:rPr b="1" dirty="0">
                <a:latin typeface="Cambria"/>
                <a:cs typeface="Cambria"/>
              </a:rPr>
              <a:t>~ 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and</a:t>
            </a:r>
            <a:r>
              <a:rPr b="1" spc="-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V</a:t>
            </a:r>
          </a:p>
          <a:p>
            <a:pPr marL="299085" indent="-287020" algn="just">
              <a:spcBef>
                <a:spcPts val="1080"/>
              </a:spcBef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Resolution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Refutation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most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favoured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method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developing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computer-based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15" dirty="0">
                <a:latin typeface="Cambria"/>
                <a:cs typeface="Cambria"/>
              </a:rPr>
              <a:t>systems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 used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theorems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automatically</a:t>
            </a:r>
            <a:endParaRPr dirty="0">
              <a:latin typeface="Cambria"/>
              <a:cs typeface="Cambria"/>
            </a:endParaRPr>
          </a:p>
          <a:p>
            <a:pPr marL="299085" marR="5080" indent="-287020">
              <a:lnSpc>
                <a:spcPts val="3240"/>
              </a:lnSpc>
              <a:spcBef>
                <a:spcPts val="2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uses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single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inference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rule,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known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resolution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based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modus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ponen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inference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7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It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more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efficient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comparison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NDS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Axiomatic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System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because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this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case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15" dirty="0">
                <a:latin typeface="Cambria"/>
                <a:cs typeface="Cambria"/>
              </a:rPr>
              <a:t>we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do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not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need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guess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axiom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apply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development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proofs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Negation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goal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proved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added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given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set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resolution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principle,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refutation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866264-51EF-2727-096E-98CF2A3F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48</a:t>
            </a:fld>
            <a:endParaRPr lang="en-IN" spc="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0B263-CACD-B604-D12B-A91E8B82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refutation method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A389E0-B640-51D3-07D3-D4D81C39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35149"/>
            <a:ext cx="8915400" cy="4703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8A92EA4-964B-27D9-DB34-1A273818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49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82148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1EBB6-E5D2-4ACB-C7CC-69F36BC5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Knowledge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EB164C-3AD2-60EB-CF7C-4F5E553A5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b="1" i="0" dirty="0">
                <a:solidFill>
                  <a:srgbClr val="333333"/>
                </a:solidFill>
                <a:effectLst/>
                <a:latin typeface="inter-bold"/>
              </a:rPr>
              <a:t>Heuristic knowledge: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Heuristic knowledge is representing knowledge of some experts in a filed or subject.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Heuristic knowledge is rules of thumb based on previous experiences, awareness of approaches, and which are good to work but not guaranteed.</a:t>
            </a:r>
          </a:p>
          <a:p>
            <a:pPr marL="0" indent="0" algn="just">
              <a:buNone/>
            </a:pPr>
            <a:r>
              <a:rPr lang="en-GB" b="1" i="0" dirty="0">
                <a:solidFill>
                  <a:srgbClr val="333333"/>
                </a:solidFill>
                <a:effectLst/>
                <a:latin typeface="inter-bold"/>
              </a:rPr>
              <a:t>5. Structural knowledge: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Structural knowledge is basic knowledge to problem-solving.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describes relationships between various concepts such as kind of, part of, and grouping of something.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describes the relationship that exists between concepts or objects.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A0F0C93-5B85-30FE-405D-52700CC1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001222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61012"/>
            <a:ext cx="99822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Resolution</a:t>
            </a:r>
            <a:r>
              <a:rPr spc="-60" dirty="0"/>
              <a:t> </a:t>
            </a:r>
            <a:r>
              <a:rPr spc="-5" dirty="0"/>
              <a:t>Refutation</a:t>
            </a:r>
            <a:r>
              <a:rPr spc="-30" dirty="0"/>
              <a:t> </a:t>
            </a:r>
            <a:r>
              <a:rPr spc="-5"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" y="589641"/>
            <a:ext cx="8684260" cy="5027017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Conversion</a:t>
            </a:r>
            <a:r>
              <a:rPr b="1" spc="-4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spc="-15" dirty="0">
                <a:latin typeface="Cambria"/>
                <a:cs typeface="Cambria"/>
              </a:rPr>
              <a:t>Formula </a:t>
            </a:r>
            <a:r>
              <a:rPr b="1" spc="-20" dirty="0">
                <a:latin typeface="Cambria"/>
                <a:cs typeface="Cambria"/>
              </a:rPr>
              <a:t>to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its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CNF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Any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PC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easily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transformed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into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equivalent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CNF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representation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by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using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following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equivalence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laws: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Eliminate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double negation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~(~A)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1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Use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DeMorgan’s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push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(~) negation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immediately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before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atomic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>
              <a:latin typeface="Cambria"/>
              <a:cs typeface="Cambria"/>
            </a:endParaRPr>
          </a:p>
          <a:p>
            <a:pPr marL="1283970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~(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 </a:t>
            </a:r>
            <a:r>
              <a:rPr dirty="0">
                <a:latin typeface="Cambria"/>
                <a:cs typeface="Cambria"/>
              </a:rPr>
              <a:t>~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endParaRPr>
              <a:latin typeface="Cambria"/>
              <a:cs typeface="Cambria"/>
            </a:endParaRPr>
          </a:p>
          <a:p>
            <a:pPr marL="1283970">
              <a:spcBef>
                <a:spcPts val="1085"/>
              </a:spcBef>
            </a:pPr>
            <a:r>
              <a:rPr spc="-10" dirty="0">
                <a:latin typeface="Cambria"/>
                <a:cs typeface="Cambria"/>
              </a:rPr>
              <a:t>~(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Use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distributive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get</a:t>
            </a:r>
            <a:r>
              <a:rPr spc="-5" dirty="0">
                <a:latin typeface="Cambria"/>
                <a:cs typeface="Cambria"/>
              </a:rPr>
              <a:t> CNF</a:t>
            </a:r>
            <a:endParaRPr>
              <a:latin typeface="Cambria"/>
              <a:cs typeface="Cambria"/>
            </a:endParaRPr>
          </a:p>
          <a:p>
            <a:pPr marL="153733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(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C)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(A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B)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5" dirty="0">
                <a:latin typeface="Cambria"/>
                <a:cs typeface="Cambria"/>
              </a:rPr>
              <a:t>C)</a:t>
            </a:r>
            <a:endParaRPr>
              <a:latin typeface="Cambria"/>
              <a:cs typeface="Cambria"/>
            </a:endParaRP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Eliminate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↔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following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equivalence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laws:</a:t>
            </a:r>
            <a:endParaRPr>
              <a:latin typeface="Cambria"/>
              <a:cs typeface="Cambria"/>
            </a:endParaRPr>
          </a:p>
          <a:p>
            <a:pPr marL="158877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endParaRPr>
              <a:latin typeface="Cambria"/>
              <a:cs typeface="Cambria"/>
            </a:endParaRPr>
          </a:p>
          <a:p>
            <a:pPr marL="158877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A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↔ B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 </a:t>
            </a:r>
            <a:r>
              <a:rPr dirty="0">
                <a:latin typeface="Cambria"/>
                <a:cs typeface="Cambria"/>
              </a:rPr>
              <a:t>(A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(B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A)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9907FF-0BC4-2494-4167-D899B32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50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429647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EA52C78-E704-43A2-2E12-F7236F2A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" y="1066800"/>
            <a:ext cx="5153025" cy="372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BEB2A4-C14F-26C9-D346-6CB6F7A8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14" y="1100137"/>
            <a:ext cx="329565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1256D23-3A45-E6D2-B8D1-7EB7952D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343" y="1100137"/>
            <a:ext cx="3581400" cy="3771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EA7A3C8-FBDE-48A8-27F6-9F0CDDED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51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906727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EE70E4-6A9E-2765-8B97-F4AA48D4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4" y="4142298"/>
            <a:ext cx="4267200" cy="257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65C0916-CB80-37A7-FA31-F5A2A15A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61" y="838200"/>
            <a:ext cx="5553075" cy="441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CC9D595-8986-7C2A-60D8-8C6F045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0" y="274880"/>
            <a:ext cx="5572125" cy="381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7153797-164E-AC55-1BB3-9F74283A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52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732513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-15002"/>
            <a:ext cx="1050480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Resolution</a:t>
            </a:r>
            <a:r>
              <a:rPr spc="-65" dirty="0"/>
              <a:t> </a:t>
            </a:r>
            <a:r>
              <a:rPr spc="-5" dirty="0"/>
              <a:t>Refutation</a:t>
            </a:r>
            <a:r>
              <a:rPr spc="-3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2067" y="524663"/>
            <a:ext cx="79025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b="1" spc="-10" dirty="0">
                <a:latin typeface="Cambria"/>
                <a:cs typeface="Cambria"/>
              </a:rPr>
              <a:t>Example:  </a:t>
            </a:r>
            <a:r>
              <a:rPr spc="-10" dirty="0">
                <a:latin typeface="Cambria"/>
                <a:cs typeface="Cambria"/>
              </a:rPr>
              <a:t>Convert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3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(~A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into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equivalent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CNF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representation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2067" y="1081080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So</a:t>
            </a:r>
            <a:r>
              <a:rPr spc="-10" dirty="0">
                <a:latin typeface="Cambria"/>
                <a:cs typeface="Cambria"/>
              </a:rPr>
              <a:t>lut</a:t>
            </a:r>
            <a:r>
              <a:rPr dirty="0">
                <a:latin typeface="Cambria"/>
                <a:cs typeface="Cambria"/>
              </a:rPr>
              <a:t>i</a:t>
            </a:r>
            <a:r>
              <a:rPr spc="5" dirty="0">
                <a:latin typeface="Cambria"/>
                <a:cs typeface="Cambria"/>
              </a:rPr>
              <a:t>on</a:t>
            </a:r>
            <a:r>
              <a:rPr dirty="0">
                <a:latin typeface="Cambria"/>
                <a:cs typeface="Cambria"/>
              </a:rPr>
              <a:t>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94430" y="1052703"/>
            <a:ext cx="4803140" cy="167195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1590">
              <a:spcBef>
                <a:spcPts val="1180"/>
              </a:spcBef>
            </a:pPr>
            <a:r>
              <a:rPr spc="-5" dirty="0">
                <a:latin typeface="Cambria"/>
                <a:cs typeface="Cambria"/>
              </a:rPr>
              <a:t>(~A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B)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A) 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"/>
                <a:cs typeface="Cambria"/>
              </a:rPr>
              <a:t>(~(~A)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B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 (C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 </a:t>
            </a:r>
            <a:r>
              <a:rPr spc="5" dirty="0">
                <a:latin typeface="Cambria"/>
                <a:cs typeface="Cambria"/>
              </a:rPr>
              <a:t>A)</a:t>
            </a:r>
            <a:endParaRPr dirty="0">
              <a:latin typeface="Cambria"/>
              <a:cs typeface="Cambria"/>
            </a:endParaRPr>
          </a:p>
          <a:p>
            <a:pPr marL="2198370">
              <a:spcBef>
                <a:spcPts val="1080"/>
              </a:spcBef>
            </a:pPr>
            <a:r>
              <a:rPr dirty="0">
                <a:latin typeface="Cambria Math"/>
                <a:cs typeface="Cambria Math"/>
              </a:rPr>
              <a:t>≅ </a:t>
            </a:r>
            <a:r>
              <a:rPr dirty="0">
                <a:latin typeface="Cambria"/>
                <a:cs typeface="Cambria"/>
              </a:rPr>
              <a:t>(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(C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A)</a:t>
            </a:r>
          </a:p>
          <a:p>
            <a:pPr marL="2198370">
              <a:spcBef>
                <a:spcPts val="1080"/>
              </a:spcBef>
            </a:pPr>
            <a:r>
              <a:rPr dirty="0">
                <a:latin typeface="Cambria Math"/>
                <a:cs typeface="Cambria Math"/>
              </a:rPr>
              <a:t>≅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</a:p>
          <a:p>
            <a:pPr marL="12700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 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{(A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-5" dirty="0">
                <a:latin typeface="Cambria"/>
                <a:cs typeface="Cambria"/>
              </a:rPr>
              <a:t> ~A}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4340" y="2893988"/>
            <a:ext cx="9801860" cy="341497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63500" algn="just">
              <a:spcBef>
                <a:spcPts val="1180"/>
              </a:spcBef>
            </a:pPr>
            <a:r>
              <a:rPr b="1" spc="-5" dirty="0">
                <a:latin typeface="Cambria"/>
                <a:cs typeface="Cambria"/>
              </a:rPr>
              <a:t>Resolution</a:t>
            </a:r>
            <a:r>
              <a:rPr b="1" spc="-6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clauses</a:t>
            </a:r>
            <a:endParaRPr dirty="0">
              <a:latin typeface="Cambria"/>
              <a:cs typeface="Cambria"/>
            </a:endParaRPr>
          </a:p>
          <a:p>
            <a:pPr marL="349885" marR="67310" indent="-287020" algn="just">
              <a:lnSpc>
                <a:spcPct val="150000"/>
              </a:lnSpc>
              <a:buFont typeface="Arial MT"/>
              <a:buChar char="•"/>
              <a:tabLst>
                <a:tab pos="350520" algn="l"/>
              </a:tabLst>
            </a:pPr>
            <a:r>
              <a:rPr spc="-30" dirty="0">
                <a:latin typeface="Cambria"/>
                <a:cs typeface="Cambria"/>
              </a:rPr>
              <a:t>Two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 </a:t>
            </a:r>
            <a:r>
              <a:rPr spc="-10" dirty="0">
                <a:latin typeface="Cambria"/>
                <a:cs typeface="Cambria"/>
              </a:rPr>
              <a:t>can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5" dirty="0">
                <a:latin typeface="Cambria"/>
                <a:cs typeface="Cambria"/>
              </a:rPr>
              <a:t>resolved </a:t>
            </a:r>
            <a:r>
              <a:rPr spc="-25" dirty="0">
                <a:latin typeface="Cambria"/>
                <a:cs typeface="Cambria"/>
              </a:rPr>
              <a:t>by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eliminating complementary </a:t>
            </a:r>
            <a:r>
              <a:rPr dirty="0">
                <a:latin typeface="Cambria"/>
                <a:cs typeface="Cambria"/>
              </a:rPr>
              <a:t>pair of </a:t>
            </a:r>
            <a:r>
              <a:rPr spc="-15" dirty="0">
                <a:latin typeface="Cambria"/>
                <a:cs typeface="Cambria"/>
              </a:rPr>
              <a:t>literals </a:t>
            </a:r>
            <a:r>
              <a:rPr dirty="0">
                <a:latin typeface="Cambria"/>
                <a:cs typeface="Cambria"/>
              </a:rPr>
              <a:t>, if </a:t>
            </a:r>
            <a:r>
              <a:rPr spc="-45" dirty="0">
                <a:latin typeface="Cambria"/>
                <a:cs typeface="Cambria"/>
              </a:rPr>
              <a:t>any, 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 </a:t>
            </a:r>
            <a:r>
              <a:rPr spc="-10" dirty="0">
                <a:latin typeface="Cambria"/>
                <a:cs typeface="Cambria"/>
              </a:rPr>
              <a:t>both,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new clause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constructed </a:t>
            </a:r>
            <a:r>
              <a:rPr spc="-15" dirty="0">
                <a:latin typeface="Cambria"/>
                <a:cs typeface="Cambria"/>
              </a:rPr>
              <a:t>by </a:t>
            </a:r>
            <a:r>
              <a:rPr spc="-5" dirty="0">
                <a:latin typeface="Cambria"/>
                <a:cs typeface="Cambria"/>
              </a:rPr>
              <a:t>disjunction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remaining </a:t>
            </a:r>
            <a:r>
              <a:rPr spc="-15" dirty="0">
                <a:latin typeface="Cambria"/>
                <a:cs typeface="Cambria"/>
              </a:rPr>
              <a:t>literals </a:t>
            </a:r>
            <a:r>
              <a:rPr dirty="0">
                <a:latin typeface="Cambria"/>
                <a:cs typeface="Cambria"/>
              </a:rPr>
              <a:t>in </a:t>
            </a:r>
            <a:r>
              <a:rPr spc="-10" dirty="0">
                <a:latin typeface="Cambria"/>
                <a:cs typeface="Cambria"/>
              </a:rPr>
              <a:t>both 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endParaRPr dirty="0">
              <a:latin typeface="Cambria"/>
              <a:cs typeface="Cambria"/>
            </a:endParaRPr>
          </a:p>
          <a:p>
            <a:pPr marL="349885" marR="67945" indent="-287020" algn="just">
              <a:lnSpc>
                <a:spcPts val="3240"/>
              </a:lnSpc>
              <a:spcBef>
                <a:spcPts val="290"/>
              </a:spcBef>
              <a:buFont typeface="Arial MT"/>
              <a:buChar char="•"/>
              <a:tabLst>
                <a:tab pos="350520" algn="l"/>
              </a:tabLst>
            </a:pPr>
            <a:r>
              <a:rPr b="1" spc="-5" dirty="0">
                <a:latin typeface="Cambria"/>
                <a:cs typeface="Cambria"/>
              </a:rPr>
              <a:t>If </a:t>
            </a:r>
            <a:r>
              <a:rPr spc="-15" dirty="0">
                <a:latin typeface="Cambria"/>
                <a:cs typeface="Cambria"/>
              </a:rPr>
              <a:t>two </a:t>
            </a:r>
            <a:r>
              <a:rPr spc="-5" dirty="0">
                <a:latin typeface="Cambria"/>
                <a:cs typeface="Cambria"/>
              </a:rPr>
              <a:t>clauses C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C</a:t>
            </a:r>
            <a:r>
              <a:rPr spc="-7" baseline="-20833" dirty="0">
                <a:latin typeface="Cambria"/>
                <a:cs typeface="Cambria"/>
              </a:rPr>
              <a:t>2 </a:t>
            </a:r>
            <a:r>
              <a:rPr spc="-5" dirty="0">
                <a:latin typeface="Cambria"/>
                <a:cs typeface="Cambria"/>
              </a:rPr>
              <a:t>contain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complementary pair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5" dirty="0">
                <a:latin typeface="Cambria"/>
                <a:cs typeface="Cambria"/>
              </a:rPr>
              <a:t>literals </a:t>
            </a:r>
            <a:r>
              <a:rPr dirty="0">
                <a:latin typeface="Cambria"/>
                <a:cs typeface="Cambria"/>
              </a:rPr>
              <a:t>{ </a:t>
            </a:r>
            <a:r>
              <a:rPr spc="-5" dirty="0">
                <a:latin typeface="Cambria"/>
                <a:cs typeface="Cambria"/>
              </a:rPr>
              <a:t>L, </a:t>
            </a:r>
            <a:r>
              <a:rPr spc="-10" dirty="0">
                <a:latin typeface="Cambria"/>
                <a:cs typeface="Cambria"/>
              </a:rPr>
              <a:t>~L </a:t>
            </a:r>
            <a:r>
              <a:rPr dirty="0">
                <a:latin typeface="Cambria"/>
                <a:cs typeface="Cambria"/>
              </a:rPr>
              <a:t>} </a:t>
            </a:r>
            <a:endParaRPr lang="en-GB" dirty="0">
              <a:latin typeface="Cambria"/>
              <a:cs typeface="Cambria"/>
            </a:endParaRPr>
          </a:p>
          <a:p>
            <a:pPr marL="62865" marR="67945" algn="just">
              <a:lnSpc>
                <a:spcPts val="3240"/>
              </a:lnSpc>
              <a:spcBef>
                <a:spcPts val="290"/>
              </a:spcBef>
              <a:tabLst>
                <a:tab pos="350520" algn="l"/>
              </a:tabLst>
            </a:pPr>
            <a:r>
              <a:rPr lang="en-IN" spc="-10" dirty="0">
                <a:latin typeface="Cambria"/>
                <a:cs typeface="Cambria"/>
              </a:rPr>
              <a:t>	</a:t>
            </a:r>
            <a:r>
              <a:rPr b="1" spc="-10" dirty="0">
                <a:latin typeface="Cambria"/>
                <a:cs typeface="Cambria"/>
              </a:rPr>
              <a:t>then</a:t>
            </a:r>
            <a:r>
              <a:rPr spc="-10" dirty="0">
                <a:latin typeface="Cambria"/>
                <a:cs typeface="Cambria"/>
              </a:rPr>
              <a:t> these </a:t>
            </a:r>
            <a:r>
              <a:rPr spc="-5" dirty="0">
                <a:latin typeface="Cambria"/>
                <a:cs typeface="Cambria"/>
              </a:rPr>
              <a:t> clauses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may</a:t>
            </a:r>
            <a:r>
              <a:rPr spc="-5" dirty="0">
                <a:latin typeface="Cambria"/>
                <a:cs typeface="Cambria"/>
              </a:rPr>
              <a:t> be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resolved</a:t>
            </a:r>
            <a:r>
              <a:rPr spc="-10" dirty="0">
                <a:latin typeface="Cambria"/>
                <a:cs typeface="Cambria"/>
              </a:rPr>
              <a:t> together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deleting</a:t>
            </a:r>
            <a:r>
              <a:rPr dirty="0">
                <a:latin typeface="Cambria"/>
                <a:cs typeface="Cambria"/>
              </a:rPr>
              <a:t> 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C</a:t>
            </a:r>
            <a:r>
              <a:rPr spc="-22" baseline="-20833" dirty="0">
                <a:latin typeface="Cambria"/>
                <a:cs typeface="Cambria"/>
              </a:rPr>
              <a:t>1</a:t>
            </a:r>
            <a:r>
              <a:rPr spc="-15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~L</a:t>
            </a:r>
            <a:r>
              <a:rPr spc="-5" dirty="0">
                <a:latin typeface="Cambria"/>
                <a:cs typeface="Cambria"/>
              </a:rPr>
              <a:t> from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 </a:t>
            </a:r>
            <a:r>
              <a:rPr dirty="0">
                <a:latin typeface="Cambria"/>
                <a:cs typeface="Cambria"/>
              </a:rPr>
              <a:t> </a:t>
            </a:r>
            <a:r>
              <a:rPr lang="en-GB" dirty="0">
                <a:latin typeface="Cambria"/>
                <a:cs typeface="Cambria"/>
              </a:rPr>
              <a:t>	</a:t>
            </a:r>
            <a:r>
              <a:rPr spc="-5" dirty="0">
                <a:latin typeface="Cambria"/>
                <a:cs typeface="Cambria"/>
              </a:rPr>
              <a:t>constructing</a:t>
            </a:r>
            <a:r>
              <a:rPr spc="22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  <a:r>
              <a:rPr spc="229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clause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disjunction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remaining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literals</a:t>
            </a:r>
            <a:r>
              <a:rPr spc="22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229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C</a:t>
            </a:r>
            <a:r>
              <a:rPr spc="-22" baseline="-20833" dirty="0">
                <a:latin typeface="Cambria"/>
                <a:cs typeface="Cambria"/>
              </a:rPr>
              <a:t>1</a:t>
            </a:r>
            <a:r>
              <a:rPr spc="555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</a:t>
            </a:r>
            <a:r>
              <a:rPr spc="-7" baseline="-20833" dirty="0">
                <a:latin typeface="Cambria"/>
                <a:cs typeface="Cambria"/>
              </a:rPr>
              <a:t>2.</a:t>
            </a:r>
            <a:r>
              <a:rPr spc="67" baseline="-20833" dirty="0">
                <a:latin typeface="Cambria"/>
                <a:cs typeface="Cambria"/>
              </a:rPr>
              <a:t> </a:t>
            </a:r>
            <a:endParaRPr lang="en-GB" spc="67" baseline="-20833" dirty="0">
              <a:latin typeface="Cambria"/>
              <a:cs typeface="Cambria"/>
            </a:endParaRPr>
          </a:p>
          <a:p>
            <a:pPr marL="62865" marR="67945" algn="just">
              <a:lnSpc>
                <a:spcPts val="3240"/>
              </a:lnSpc>
              <a:spcBef>
                <a:spcPts val="290"/>
              </a:spcBef>
              <a:tabLst>
                <a:tab pos="350520" algn="l"/>
              </a:tabLst>
            </a:pPr>
            <a:r>
              <a:rPr lang="en-GB" spc="-10" dirty="0">
                <a:latin typeface="Cambria"/>
                <a:cs typeface="Cambria"/>
              </a:rPr>
              <a:t>			</a:t>
            </a:r>
            <a:r>
              <a:rPr spc="-10" dirty="0">
                <a:latin typeface="Cambria"/>
                <a:cs typeface="Cambria"/>
              </a:rPr>
              <a:t>This</a:t>
            </a:r>
            <a:r>
              <a:rPr lang="en-GB"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 </a:t>
            </a:r>
            <a:r>
              <a:rPr spc="-5" dirty="0">
                <a:latin typeface="Cambria"/>
                <a:cs typeface="Cambria"/>
              </a:rPr>
              <a:t>clause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called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resolvent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5" dirty="0">
                <a:latin typeface="Cambria"/>
                <a:cs typeface="Cambria"/>
              </a:rPr>
              <a:t>C</a:t>
            </a:r>
            <a:r>
              <a:rPr spc="-22" baseline="-20833" dirty="0">
                <a:latin typeface="Cambria"/>
                <a:cs typeface="Cambria"/>
              </a:rPr>
              <a:t>1</a:t>
            </a:r>
            <a:r>
              <a:rPr spc="-15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C</a:t>
            </a:r>
            <a:r>
              <a:rPr baseline="-20833" dirty="0">
                <a:latin typeface="Cambria"/>
                <a:cs typeface="Cambria"/>
              </a:rPr>
              <a:t>2.</a:t>
            </a:r>
            <a:r>
              <a:rPr spc="7" baseline="-20833" dirty="0">
                <a:latin typeface="Cambria"/>
                <a:cs typeface="Cambria"/>
              </a:rPr>
              <a:t> </a:t>
            </a:r>
            <a:endParaRPr lang="en-GB" spc="7" baseline="-20833" dirty="0">
              <a:latin typeface="Cambria"/>
              <a:cs typeface="Cambria"/>
            </a:endParaRPr>
          </a:p>
          <a:p>
            <a:pPr marL="62865" marR="67945" algn="just">
              <a:lnSpc>
                <a:spcPts val="3240"/>
              </a:lnSpc>
              <a:spcBef>
                <a:spcPts val="290"/>
              </a:spcBef>
              <a:tabLst>
                <a:tab pos="350520" algn="l"/>
              </a:tabLst>
            </a:pPr>
            <a:r>
              <a:rPr lang="en-GB" spc="-10" dirty="0">
                <a:latin typeface="Cambria"/>
                <a:cs typeface="Cambria"/>
              </a:rPr>
              <a:t>			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clauses C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C</a:t>
            </a:r>
            <a:r>
              <a:rPr spc="-7" baseline="-20833" dirty="0">
                <a:latin typeface="Cambria"/>
                <a:cs typeface="Cambria"/>
              </a:rPr>
              <a:t>2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spc="-5" dirty="0">
                <a:latin typeface="Cambria"/>
                <a:cs typeface="Cambria"/>
              </a:rPr>
              <a:t>called </a:t>
            </a:r>
            <a:r>
              <a:rPr spc="-15" dirty="0">
                <a:latin typeface="Cambria"/>
                <a:cs typeface="Cambria"/>
              </a:rPr>
              <a:t>parent 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F114C5-190B-87CF-DA4D-EA3D2847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53</a:t>
            </a:fld>
            <a:endParaRPr lang="en-IN" spc="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13398"/>
            <a:ext cx="86106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Resolution</a:t>
            </a:r>
            <a:r>
              <a:rPr spc="-60" dirty="0"/>
              <a:t> </a:t>
            </a:r>
            <a:r>
              <a:rPr spc="-5" dirty="0"/>
              <a:t>Refutation</a:t>
            </a:r>
            <a:r>
              <a:rPr spc="-40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321724"/>
            <a:ext cx="10820400" cy="4214552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76200" algn="just">
              <a:spcBef>
                <a:spcPts val="1185"/>
              </a:spcBef>
            </a:pPr>
            <a:r>
              <a:rPr b="1" spc="-30" dirty="0">
                <a:latin typeface="Cambria"/>
                <a:cs typeface="Cambria"/>
              </a:rPr>
              <a:t>K</a:t>
            </a:r>
            <a:r>
              <a:rPr b="1" spc="-25" dirty="0">
                <a:latin typeface="Cambria"/>
                <a:cs typeface="Cambria"/>
              </a:rPr>
              <a:t>e</a:t>
            </a:r>
            <a:r>
              <a:rPr b="1" dirty="0">
                <a:latin typeface="Cambria"/>
                <a:cs typeface="Cambria"/>
              </a:rPr>
              <a:t>y</a:t>
            </a:r>
            <a:r>
              <a:rPr b="1" spc="-35" dirty="0">
                <a:latin typeface="Cambria"/>
                <a:cs typeface="Cambria"/>
              </a:rPr>
              <a:t> </a:t>
            </a:r>
            <a:r>
              <a:rPr b="1" spc="-55" dirty="0">
                <a:latin typeface="Cambria"/>
                <a:cs typeface="Cambria"/>
              </a:rPr>
              <a:t>P</a:t>
            </a:r>
            <a:r>
              <a:rPr b="1" dirty="0">
                <a:latin typeface="Cambria"/>
                <a:cs typeface="Cambria"/>
              </a:rPr>
              <a:t>o</a:t>
            </a:r>
            <a:r>
              <a:rPr b="1" spc="5" dirty="0">
                <a:latin typeface="Cambria"/>
                <a:cs typeface="Cambria"/>
              </a:rPr>
              <a:t>i</a:t>
            </a:r>
            <a:r>
              <a:rPr b="1" spc="-10" dirty="0">
                <a:latin typeface="Cambria"/>
                <a:cs typeface="Cambria"/>
              </a:rPr>
              <a:t>nts</a:t>
            </a:r>
            <a:r>
              <a:rPr b="1" dirty="0">
                <a:latin typeface="Cambria"/>
                <a:cs typeface="Cambria"/>
              </a:rPr>
              <a:t>:</a:t>
            </a:r>
            <a:endParaRPr dirty="0">
              <a:latin typeface="Cambria"/>
              <a:cs typeface="Cambria"/>
            </a:endParaRPr>
          </a:p>
          <a:p>
            <a:pPr marL="362585" marR="81915" indent="-287020" algn="just">
              <a:lnSpc>
                <a:spcPct val="150000"/>
              </a:lnSpc>
              <a:buFont typeface="Arial MT"/>
              <a:buChar char="•"/>
              <a:tabLst>
                <a:tab pos="363220" algn="l"/>
              </a:tabLst>
            </a:pPr>
            <a:r>
              <a:rPr sz="2000" b="1" spc="-5" dirty="0">
                <a:latin typeface="Cambria"/>
                <a:cs typeface="Cambria"/>
              </a:rPr>
              <a:t>If </a:t>
            </a:r>
            <a:r>
              <a:rPr sz="2000" b="1" dirty="0">
                <a:latin typeface="Cambria"/>
                <a:cs typeface="Cambria"/>
              </a:rPr>
              <a:t>C is a </a:t>
            </a:r>
            <a:r>
              <a:rPr sz="2000" b="1" spc="-15" dirty="0">
                <a:latin typeface="Cambria"/>
                <a:cs typeface="Cambria"/>
              </a:rPr>
              <a:t>resolvent </a:t>
            </a:r>
            <a:r>
              <a:rPr sz="2000" b="1" dirty="0">
                <a:latin typeface="Cambria"/>
                <a:cs typeface="Cambria"/>
              </a:rPr>
              <a:t>of </a:t>
            </a:r>
            <a:r>
              <a:rPr sz="2000" b="1" spc="-15" dirty="0">
                <a:latin typeface="Cambria"/>
                <a:cs typeface="Cambria"/>
              </a:rPr>
              <a:t>two </a:t>
            </a:r>
            <a:r>
              <a:rPr sz="2000" b="1" spc="-10" dirty="0">
                <a:latin typeface="Cambria"/>
                <a:cs typeface="Cambria"/>
              </a:rPr>
              <a:t>clauses </a:t>
            </a:r>
            <a:r>
              <a:rPr sz="2000" b="1" spc="-5" dirty="0">
                <a:latin typeface="Cambria"/>
                <a:cs typeface="Cambria"/>
              </a:rPr>
              <a:t>C</a:t>
            </a:r>
            <a:r>
              <a:rPr sz="2000" b="1" spc="-7" baseline="-20833" dirty="0">
                <a:latin typeface="Cambria"/>
                <a:cs typeface="Cambria"/>
              </a:rPr>
              <a:t>1 </a:t>
            </a:r>
            <a:r>
              <a:rPr sz="2000" b="1" spc="-5" dirty="0">
                <a:latin typeface="Cambria"/>
                <a:cs typeface="Cambria"/>
              </a:rPr>
              <a:t>and C</a:t>
            </a:r>
            <a:r>
              <a:rPr sz="2000" b="1" spc="-7" baseline="-20833" dirty="0">
                <a:latin typeface="Cambria"/>
                <a:cs typeface="Cambria"/>
              </a:rPr>
              <a:t>2 </a:t>
            </a:r>
            <a:r>
              <a:rPr sz="2000" b="1" spc="-5" dirty="0">
                <a:latin typeface="Cambria"/>
                <a:cs typeface="Cambria"/>
              </a:rPr>
              <a:t>then </a:t>
            </a:r>
            <a:r>
              <a:rPr sz="2000" b="1" dirty="0">
                <a:latin typeface="Cambria"/>
                <a:cs typeface="Cambria"/>
              </a:rPr>
              <a:t>C is </a:t>
            </a:r>
            <a:r>
              <a:rPr sz="2000" b="1" spc="-10" dirty="0">
                <a:latin typeface="Cambria"/>
                <a:cs typeface="Cambria"/>
              </a:rPr>
              <a:t>called </a:t>
            </a:r>
            <a:r>
              <a:rPr sz="2000" b="1" dirty="0">
                <a:latin typeface="Cambria"/>
                <a:cs typeface="Cambria"/>
              </a:rPr>
              <a:t>a </a:t>
            </a:r>
            <a:r>
              <a:rPr sz="2000" b="1" spc="-10" dirty="0">
                <a:latin typeface="Cambria"/>
                <a:cs typeface="Cambria"/>
              </a:rPr>
              <a:t>logical </a:t>
            </a:r>
            <a:r>
              <a:rPr sz="2000" b="1" spc="-5" dirty="0">
                <a:latin typeface="Cambria"/>
                <a:cs typeface="Cambria"/>
              </a:rPr>
              <a:t>consequence </a:t>
            </a:r>
            <a:r>
              <a:rPr sz="2000" b="1" dirty="0">
                <a:latin typeface="Cambria"/>
                <a:cs typeface="Cambria"/>
              </a:rPr>
              <a:t>of 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spc="-10" dirty="0">
                <a:latin typeface="Cambria"/>
                <a:cs typeface="Cambria"/>
              </a:rPr>
              <a:t>the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set</a:t>
            </a:r>
            <a:r>
              <a:rPr sz="2000" b="1" spc="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of</a:t>
            </a:r>
            <a:r>
              <a:rPr sz="2000" b="1" spc="-10" dirty="0">
                <a:latin typeface="Cambria"/>
                <a:cs typeface="Cambria"/>
              </a:rPr>
              <a:t> the</a:t>
            </a:r>
            <a:r>
              <a:rPr sz="2000" b="1" spc="2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clauses</a:t>
            </a:r>
            <a:r>
              <a:rPr sz="2000" b="1" spc="1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{C</a:t>
            </a:r>
            <a:r>
              <a:rPr sz="2000" b="1" spc="-7" baseline="-20833" dirty="0">
                <a:latin typeface="Cambria"/>
                <a:cs typeface="Cambria"/>
              </a:rPr>
              <a:t>1</a:t>
            </a:r>
            <a:r>
              <a:rPr sz="2000" b="1" spc="195" baseline="-20833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,</a:t>
            </a:r>
            <a:r>
              <a:rPr sz="2000" b="1" spc="2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C</a:t>
            </a:r>
            <a:r>
              <a:rPr sz="2000" b="1" baseline="-20833" dirty="0">
                <a:latin typeface="Cambria"/>
                <a:cs typeface="Cambria"/>
              </a:rPr>
              <a:t>2</a:t>
            </a:r>
            <a:r>
              <a:rPr sz="2000" b="1" dirty="0">
                <a:latin typeface="Cambria"/>
                <a:cs typeface="Cambria"/>
              </a:rPr>
              <a:t>}</a:t>
            </a:r>
            <a:r>
              <a:rPr sz="2000" b="1" spc="-1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. </a:t>
            </a:r>
            <a:r>
              <a:rPr sz="2000" b="1" spc="-10" dirty="0">
                <a:latin typeface="Cambria"/>
                <a:cs typeface="Cambria"/>
              </a:rPr>
              <a:t>This</a:t>
            </a:r>
            <a:r>
              <a:rPr sz="2000" b="1" spc="30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is</a:t>
            </a:r>
            <a:r>
              <a:rPr sz="2000" b="1" spc="-2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known</a:t>
            </a:r>
            <a:r>
              <a:rPr sz="2000" b="1" spc="15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as</a:t>
            </a:r>
            <a:r>
              <a:rPr sz="2000" b="1" spc="-20" dirty="0">
                <a:latin typeface="Cambria"/>
                <a:cs typeface="Cambria"/>
              </a:rPr>
              <a:t> </a:t>
            </a:r>
            <a:r>
              <a:rPr sz="2000" b="1" spc="-5" dirty="0">
                <a:latin typeface="Cambria"/>
                <a:cs typeface="Cambria"/>
              </a:rPr>
              <a:t>Resolution </a:t>
            </a:r>
            <a:r>
              <a:rPr sz="2000" b="1" dirty="0">
                <a:latin typeface="Cambria"/>
                <a:cs typeface="Cambria"/>
              </a:rPr>
              <a:t>Principle</a:t>
            </a:r>
          </a:p>
          <a:p>
            <a:pPr marL="362585" marR="81280" indent="-287020" algn="just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414655" algn="l"/>
              </a:tabLst>
            </a:pPr>
            <a:r>
              <a:rPr dirty="0"/>
              <a:t>	</a:t>
            </a:r>
            <a:r>
              <a:rPr spc="-5" dirty="0">
                <a:latin typeface="Cambria"/>
                <a:cs typeface="Cambria"/>
              </a:rPr>
              <a:t>If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contradiction(or </a:t>
            </a:r>
            <a:r>
              <a:rPr dirty="0">
                <a:latin typeface="Cambria"/>
                <a:cs typeface="Cambria"/>
              </a:rPr>
              <a:t>an </a:t>
            </a:r>
            <a:r>
              <a:rPr spc="-5" dirty="0">
                <a:latin typeface="Cambria"/>
                <a:cs typeface="Cambria"/>
              </a:rPr>
              <a:t>empty clause)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5" dirty="0">
                <a:latin typeface="Cambria"/>
                <a:cs typeface="Cambria"/>
              </a:rPr>
              <a:t>derived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from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set </a:t>
            </a:r>
            <a:r>
              <a:rPr dirty="0">
                <a:latin typeface="Cambria"/>
                <a:cs typeface="Cambria"/>
              </a:rPr>
              <a:t>S of </a:t>
            </a:r>
            <a:r>
              <a:rPr spc="-5" dirty="0">
                <a:latin typeface="Cambria"/>
                <a:cs typeface="Cambria"/>
              </a:rPr>
              <a:t>clauses using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said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unsatisfiable.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Derivation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contradiction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set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 method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 refutation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</a:p>
          <a:p>
            <a:pPr marL="414020" indent="-338455" algn="just">
              <a:spcBef>
                <a:spcPts val="1080"/>
              </a:spcBef>
              <a:buFont typeface="Arial MT"/>
              <a:buChar char="•"/>
              <a:tabLst>
                <a:tab pos="414655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-20" dirty="0">
                <a:latin typeface="Cambria"/>
                <a:cs typeface="Cambria"/>
              </a:rPr>
              <a:t> to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dirty="0">
                <a:latin typeface="Cambria"/>
                <a:cs typeface="Cambria"/>
              </a:rPr>
              <a:t> 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derived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</a:p>
          <a:p>
            <a:pPr marL="362585" indent="-287020" algn="just">
              <a:spcBef>
                <a:spcPts val="1080"/>
              </a:spcBef>
              <a:buFont typeface="Arial MT"/>
              <a:buChar char="•"/>
              <a:tabLst>
                <a:tab pos="363220" algn="l"/>
              </a:tabLst>
            </a:pPr>
            <a:r>
              <a:rPr spc="-25" dirty="0">
                <a:latin typeface="Cambria"/>
                <a:cs typeface="Cambria"/>
              </a:rPr>
              <a:t>Alternatively,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refutation</a:t>
            </a:r>
            <a:r>
              <a:rPr spc="1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concept,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  <a:r>
              <a:rPr b="1" spc="12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clause</a:t>
            </a:r>
            <a:r>
              <a:rPr b="1" spc="1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C</a:t>
            </a:r>
            <a:r>
              <a:rPr b="1" spc="13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13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defined</a:t>
            </a:r>
            <a:r>
              <a:rPr b="1" spc="125" dirty="0">
                <a:latin typeface="Cambria"/>
                <a:cs typeface="Cambria"/>
              </a:rPr>
              <a:t> </a:t>
            </a:r>
            <a:r>
              <a:rPr b="1" spc="-20" dirty="0">
                <a:latin typeface="Cambria"/>
                <a:cs typeface="Cambria"/>
              </a:rPr>
              <a:t>to</a:t>
            </a:r>
            <a:r>
              <a:rPr b="1" spc="14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be</a:t>
            </a:r>
            <a:r>
              <a:rPr b="1" spc="1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a</a:t>
            </a:r>
          </a:p>
          <a:p>
            <a:pPr marL="362585" marR="82550" algn="just">
              <a:lnSpc>
                <a:spcPct val="150000"/>
              </a:lnSpc>
              <a:spcBef>
                <a:spcPts val="5"/>
              </a:spcBef>
            </a:pPr>
            <a:r>
              <a:rPr b="1" dirty="0">
                <a:latin typeface="Cambria"/>
                <a:cs typeface="Cambria"/>
              </a:rPr>
              <a:t>logical </a:t>
            </a:r>
            <a:r>
              <a:rPr b="1" spc="-5" dirty="0">
                <a:latin typeface="Cambria"/>
                <a:cs typeface="Cambria"/>
              </a:rPr>
              <a:t>consequence </a:t>
            </a:r>
            <a:r>
              <a:rPr b="1" dirty="0">
                <a:latin typeface="Cambria"/>
                <a:cs typeface="Cambria"/>
              </a:rPr>
              <a:t>of S </a:t>
            </a:r>
            <a:r>
              <a:rPr b="1" spc="-15" dirty="0">
                <a:latin typeface="Cambria"/>
                <a:cs typeface="Cambria"/>
              </a:rPr>
              <a:t>if </a:t>
            </a:r>
            <a:r>
              <a:rPr b="1" spc="-10" dirty="0">
                <a:latin typeface="Cambria"/>
                <a:cs typeface="Cambria"/>
              </a:rPr>
              <a:t>and </a:t>
            </a:r>
            <a:r>
              <a:rPr b="1" spc="-15" dirty="0">
                <a:latin typeface="Cambria"/>
                <a:cs typeface="Cambria"/>
              </a:rPr>
              <a:t>only </a:t>
            </a:r>
            <a:r>
              <a:rPr b="1" dirty="0">
                <a:latin typeface="Cambria"/>
                <a:cs typeface="Cambria"/>
              </a:rPr>
              <a:t>if </a:t>
            </a:r>
            <a:r>
              <a:rPr b="1" spc="-10" dirty="0">
                <a:latin typeface="Cambria"/>
                <a:cs typeface="Cambria"/>
              </a:rPr>
              <a:t>the set </a:t>
            </a:r>
            <a:r>
              <a:rPr b="1" spc="-5" dirty="0">
                <a:latin typeface="Cambria"/>
                <a:cs typeface="Cambria"/>
              </a:rPr>
              <a:t>S’ </a:t>
            </a:r>
            <a:r>
              <a:rPr b="1" dirty="0">
                <a:latin typeface="Cambria"/>
                <a:cs typeface="Cambria"/>
              </a:rPr>
              <a:t>= S </a:t>
            </a:r>
            <a:r>
              <a:rPr b="1" dirty="0">
                <a:latin typeface="Cambria Math"/>
                <a:cs typeface="Cambria Math"/>
              </a:rPr>
              <a:t>⋃ </a:t>
            </a:r>
            <a:r>
              <a:rPr b="1" spc="-10" dirty="0">
                <a:latin typeface="Cambria"/>
                <a:cs typeface="Cambria"/>
              </a:rPr>
              <a:t>{~C} </a:t>
            </a:r>
            <a:r>
              <a:rPr b="1" dirty="0">
                <a:latin typeface="Cambria"/>
                <a:cs typeface="Cambria"/>
              </a:rPr>
              <a:t>is </a:t>
            </a:r>
            <a:r>
              <a:rPr b="1" spc="-5" dirty="0">
                <a:latin typeface="Cambria"/>
                <a:cs typeface="Cambria"/>
              </a:rPr>
              <a:t>unsatisfiable, that </a:t>
            </a:r>
            <a:r>
              <a:rPr b="1" dirty="0">
                <a:latin typeface="Cambria"/>
                <a:cs typeface="Cambria"/>
              </a:rPr>
              <a:t>is, a 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contradiction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(or</a:t>
            </a:r>
            <a:r>
              <a:rPr b="1" dirty="0">
                <a:latin typeface="Cambria"/>
                <a:cs typeface="Cambria"/>
              </a:rPr>
              <a:t> an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empty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clause)</a:t>
            </a:r>
            <a:r>
              <a:rPr b="1" dirty="0">
                <a:latin typeface="Cambria"/>
                <a:cs typeface="Cambria"/>
              </a:rPr>
              <a:t> is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deduced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from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the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set</a:t>
            </a:r>
            <a:r>
              <a:rPr b="1" spc="-5" dirty="0">
                <a:latin typeface="Cambria"/>
                <a:cs typeface="Cambria"/>
              </a:rPr>
              <a:t> </a:t>
            </a:r>
            <a:r>
              <a:rPr b="1" spc="-65" dirty="0">
                <a:latin typeface="Cambria"/>
                <a:cs typeface="Cambria"/>
              </a:rPr>
              <a:t>S’,</a:t>
            </a:r>
            <a:r>
              <a:rPr b="1" spc="-60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assuming</a:t>
            </a:r>
            <a:r>
              <a:rPr b="1" spc="38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that </a:t>
            </a:r>
            <a:r>
              <a:rPr b="1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initially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the</a:t>
            </a:r>
            <a:r>
              <a:rPr b="1" spc="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set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S</a:t>
            </a:r>
            <a:r>
              <a:rPr b="1" spc="-2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is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satisfiable</a:t>
            </a:r>
            <a:endParaRPr b="1"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0C02873-BC4B-2708-E37E-C24B1807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54</a:t>
            </a:fld>
            <a:endParaRPr lang="en-IN" spc="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13398"/>
            <a:ext cx="92964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Resolution</a:t>
            </a:r>
            <a:r>
              <a:rPr spc="-65" dirty="0"/>
              <a:t> </a:t>
            </a:r>
            <a:r>
              <a:rPr spc="-5" dirty="0"/>
              <a:t>Refutation</a:t>
            </a:r>
            <a:r>
              <a:rPr spc="-3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4045" y="941655"/>
            <a:ext cx="6089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Find </a:t>
            </a:r>
            <a:r>
              <a:rPr spc="-15" dirty="0">
                <a:latin typeface="Cambria"/>
                <a:cs typeface="Cambria"/>
              </a:rPr>
              <a:t>resolvent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set {A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5" dirty="0">
                <a:latin typeface="Cambria"/>
                <a:cs typeface="Cambria"/>
              </a:rPr>
              <a:t>B,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25" dirty="0">
                <a:latin typeface="Cambria"/>
                <a:cs typeface="Cambria"/>
              </a:rPr>
              <a:t>D,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 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  <a:endParaRPr>
              <a:latin typeface="Cambria"/>
              <a:cs typeface="Cambria"/>
            </a:endParaRPr>
          </a:p>
          <a:p>
            <a:pPr marL="12700"/>
            <a:r>
              <a:rPr spc="-5" dirty="0">
                <a:latin typeface="Cambria"/>
                <a:cs typeface="Cambria"/>
              </a:rPr>
              <a:t>Solution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endParaRPr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057" y="1819641"/>
            <a:ext cx="8959601" cy="35768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70224" y="5479186"/>
            <a:ext cx="517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mbria"/>
                <a:cs typeface="Cambria"/>
              </a:rPr>
              <a:t>C V D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resolvent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  <a:r>
              <a:rPr spc="-5" dirty="0">
                <a:latin typeface="Cambria"/>
                <a:cs typeface="Cambria"/>
              </a:rPr>
              <a:t> {A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B,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~A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20" dirty="0">
                <a:latin typeface="Cambria"/>
                <a:cs typeface="Cambria"/>
              </a:rPr>
              <a:t>D,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~B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  <a:endParaRPr>
              <a:latin typeface="Cambria"/>
              <a:cs typeface="Cambr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BD84F5-D3EA-984F-F197-930FB703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924083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13398"/>
            <a:ext cx="86105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Resolution</a:t>
            </a:r>
            <a:r>
              <a:rPr spc="-60" dirty="0"/>
              <a:t> </a:t>
            </a:r>
            <a:r>
              <a:rPr spc="-5" dirty="0"/>
              <a:t>Refutation</a:t>
            </a:r>
            <a:r>
              <a:rPr spc="-40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8939" y="813516"/>
            <a:ext cx="8525510" cy="208407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dirty="0">
                <a:latin typeface="Cambria"/>
                <a:cs typeface="Cambria"/>
              </a:rPr>
              <a:t>Using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Refutation</a:t>
            </a:r>
            <a:r>
              <a:rPr dirty="0">
                <a:latin typeface="Cambria"/>
                <a:cs typeface="Cambria"/>
              </a:rPr>
              <a:t> principle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 </a:t>
            </a:r>
            <a:r>
              <a:rPr dirty="0">
                <a:latin typeface="Cambria"/>
                <a:cs typeface="Cambria"/>
              </a:rPr>
              <a:t>C V D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endParaRPr>
              <a:latin typeface="Cambria"/>
              <a:cs typeface="Cambria"/>
            </a:endParaRPr>
          </a:p>
          <a:p>
            <a:pPr marL="11303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{A</a:t>
            </a:r>
            <a:r>
              <a:rPr dirty="0">
                <a:latin typeface="Cambria"/>
                <a:cs typeface="Cambria"/>
              </a:rPr>
              <a:t> V</a:t>
            </a:r>
            <a:r>
              <a:rPr spc="-5" dirty="0">
                <a:latin typeface="Cambria"/>
                <a:cs typeface="Cambria"/>
              </a:rPr>
              <a:t> B,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D,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 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~B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Solution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8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prove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statement,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first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add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negation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consequence,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that </a:t>
            </a:r>
            <a:r>
              <a:rPr dirty="0">
                <a:latin typeface="Cambria"/>
                <a:cs typeface="Cambria"/>
              </a:rPr>
              <a:t>is,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~(C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D)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10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"/>
                <a:cs typeface="Cambria"/>
              </a:rPr>
              <a:t>(~C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Ʌ~D)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set</a:t>
            </a:r>
            <a:r>
              <a:rPr dirty="0">
                <a:latin typeface="Cambria"/>
                <a:cs typeface="Cambria"/>
              </a:rPr>
              <a:t> S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get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S’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5" dirty="0">
                <a:latin typeface="Cambria"/>
                <a:cs typeface="Cambria"/>
              </a:rPr>
              <a:t>B,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 </a:t>
            </a:r>
            <a:r>
              <a:rPr spc="-25" dirty="0">
                <a:latin typeface="Cambria"/>
                <a:cs typeface="Cambria"/>
              </a:rPr>
              <a:t>D,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 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~B,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~D </a:t>
            </a:r>
            <a:r>
              <a:rPr spc="-5" dirty="0">
                <a:latin typeface="Cambria"/>
                <a:cs typeface="Cambria"/>
              </a:rPr>
              <a:t>}.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0" dirty="0">
                <a:latin typeface="Cambria"/>
                <a:cs typeface="Cambria"/>
              </a:rPr>
              <a:t>We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show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S’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deriving contradiction</a:t>
            </a:r>
            <a:r>
              <a:rPr spc="-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using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principle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4690" y="5964428"/>
            <a:ext cx="7257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660" marR="5080" indent="-1204595"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Since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get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contradiction</a:t>
            </a:r>
            <a:r>
              <a:rPr spc="-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65" dirty="0">
                <a:latin typeface="Cambria"/>
                <a:cs typeface="Cambria"/>
              </a:rPr>
              <a:t>S’,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5" dirty="0">
                <a:latin typeface="Cambria"/>
                <a:cs typeface="Cambria"/>
              </a:rPr>
              <a:t> conclude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(C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D) 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logical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consequence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{A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B,</a:t>
            </a:r>
            <a:r>
              <a:rPr spc="-5" dirty="0">
                <a:latin typeface="Cambria"/>
                <a:cs typeface="Cambria"/>
              </a:rPr>
              <a:t> ~A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D,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~B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  <a:endParaRPr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834639"/>
            <a:ext cx="9067800" cy="3108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773CB1-3F61-D2A4-CFD1-033530FD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56</a:t>
            </a:fld>
            <a:endParaRPr lang="en-IN" spc="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8A8026-9FB6-F0FF-5F62-0EA8E0B9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Predicate Logic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DD86AA-311C-C5B0-CA20-4BED8272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37" y="166255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dirty="0">
                <a:solidFill>
                  <a:srgbClr val="333333"/>
                </a:solidFill>
                <a:latin typeface="inter-regular"/>
              </a:rPr>
              <a:t>I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n propositional logic, we can only represent the facts, which are either true or false. PL is not sufficient to represent the complex sentences or natural language statements. </a:t>
            </a:r>
          </a:p>
          <a:p>
            <a:pPr algn="just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The propositional logic has very limited expressive power. Consider the following sentence, which we cannot represent using PL logic.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"Some humans are intelligent", or</a:t>
            </a:r>
            <a:endParaRPr lang="en-GB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inter-bold"/>
              </a:rPr>
              <a:t>"Sachin likes cricket."</a:t>
            </a:r>
            <a:endParaRPr lang="en-GB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To represent the above statements, </a:t>
            </a:r>
          </a:p>
          <a:p>
            <a:pPr algn="just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PL logic is not sufficient, so we required some more powerful logic, such as first-order logic.</a:t>
            </a:r>
          </a:p>
          <a:p>
            <a:pPr algn="just"/>
            <a:r>
              <a:rPr lang="en-GB" dirty="0">
                <a:solidFill>
                  <a:srgbClr val="333333"/>
                </a:solidFill>
                <a:latin typeface="inter-regular"/>
              </a:rPr>
              <a:t>FOL is powerful to express info regarding objects and relation between the objects.</a:t>
            </a:r>
            <a:endParaRPr lang="en-GB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4FA4DBE-5D2D-1D68-9C5F-1B864757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57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001745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F2BBE7A-E369-7DAD-EB40-A8D029655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57200"/>
            <a:ext cx="9982199" cy="589915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AE75C57-9F56-8931-5A53-B24BD63F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58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551411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59879"/>
            <a:ext cx="64008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Predicate</a:t>
            </a:r>
            <a:r>
              <a:rPr spc="-70" dirty="0"/>
              <a:t> </a:t>
            </a:r>
            <a:r>
              <a:rPr spc="-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341" y="1042777"/>
            <a:ext cx="8536305" cy="4965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501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Propositional Logic </a:t>
            </a:r>
            <a:r>
              <a:rPr spc="-10" dirty="0">
                <a:latin typeface="Cambria"/>
                <a:cs typeface="Cambria"/>
              </a:rPr>
              <a:t>has </a:t>
            </a:r>
            <a:r>
              <a:rPr spc="-5" dirty="0">
                <a:latin typeface="Cambria"/>
                <a:cs typeface="Cambria"/>
              </a:rPr>
              <a:t>many limitations. </a:t>
            </a:r>
            <a:r>
              <a:rPr spc="-25" dirty="0">
                <a:latin typeface="Cambria"/>
                <a:cs typeface="Cambria"/>
              </a:rPr>
              <a:t>For </a:t>
            </a:r>
            <a:r>
              <a:rPr dirty="0">
                <a:latin typeface="Cambria"/>
                <a:cs typeface="Cambria"/>
              </a:rPr>
              <a:t>eg.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facts </a:t>
            </a:r>
            <a:r>
              <a:rPr i="1" spc="-5" dirty="0">
                <a:latin typeface="Cambria"/>
                <a:cs typeface="Cambria"/>
              </a:rPr>
              <a:t>John is </a:t>
            </a:r>
            <a:r>
              <a:rPr i="1" dirty="0">
                <a:latin typeface="Cambria"/>
                <a:cs typeface="Cambria"/>
              </a:rPr>
              <a:t>a </a:t>
            </a:r>
            <a:r>
              <a:rPr i="1" spc="-15" dirty="0">
                <a:latin typeface="Cambria"/>
                <a:cs typeface="Cambria"/>
              </a:rPr>
              <a:t>boy</a:t>
            </a:r>
            <a:r>
              <a:rPr spc="-15" dirty="0">
                <a:latin typeface="Cambria"/>
                <a:cs typeface="Cambria"/>
              </a:rPr>
              <a:t>, </a:t>
            </a:r>
            <a:r>
              <a:rPr i="1" spc="-10" dirty="0">
                <a:latin typeface="Cambria"/>
                <a:cs typeface="Cambria"/>
              </a:rPr>
              <a:t>Paul </a:t>
            </a:r>
            <a:r>
              <a:rPr i="1" spc="-5" dirty="0">
                <a:latin typeface="Cambria"/>
                <a:cs typeface="Cambria"/>
              </a:rPr>
              <a:t>is </a:t>
            </a:r>
            <a:r>
              <a:rPr i="1" dirty="0">
                <a:latin typeface="Cambria"/>
                <a:cs typeface="Cambria"/>
              </a:rPr>
              <a:t>a boy</a:t>
            </a:r>
            <a:r>
              <a:rPr dirty="0">
                <a:latin typeface="Cambria"/>
                <a:cs typeface="Cambria"/>
              </a:rPr>
              <a:t>,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</a:t>
            </a:r>
            <a:r>
              <a:rPr i="1" spc="-15" dirty="0">
                <a:latin typeface="Cambria"/>
                <a:cs typeface="Cambria"/>
              </a:rPr>
              <a:t>Peter </a:t>
            </a:r>
            <a:r>
              <a:rPr i="1" spc="-5" dirty="0">
                <a:latin typeface="Cambria"/>
                <a:cs typeface="Cambria"/>
              </a:rPr>
              <a:t>is </a:t>
            </a:r>
            <a:r>
              <a:rPr i="1" dirty="0">
                <a:latin typeface="Cambria"/>
                <a:cs typeface="Cambria"/>
              </a:rPr>
              <a:t>a </a:t>
            </a:r>
            <a:r>
              <a:rPr i="1" spc="-5" dirty="0">
                <a:latin typeface="Cambria"/>
                <a:cs typeface="Cambria"/>
              </a:rPr>
              <a:t>boy </a:t>
            </a:r>
            <a:r>
              <a:rPr dirty="0">
                <a:latin typeface="Cambria"/>
                <a:cs typeface="Cambria"/>
              </a:rPr>
              <a:t>can </a:t>
            </a:r>
            <a:r>
              <a:rPr spc="-5" dirty="0">
                <a:latin typeface="Cambria"/>
                <a:cs typeface="Cambria"/>
              </a:rPr>
              <a:t>be symbolized </a:t>
            </a:r>
            <a:r>
              <a:rPr spc="-15" dirty="0">
                <a:latin typeface="Cambria"/>
                <a:cs typeface="Cambria"/>
              </a:rPr>
              <a:t>by </a:t>
            </a:r>
            <a:r>
              <a:rPr spc="-5" dirty="0">
                <a:latin typeface="Cambria"/>
                <a:cs typeface="Cambria"/>
              </a:rPr>
              <a:t>A,B </a:t>
            </a:r>
            <a:r>
              <a:rPr dirty="0">
                <a:latin typeface="Cambria"/>
                <a:cs typeface="Cambria"/>
              </a:rPr>
              <a:t>and C </a:t>
            </a:r>
            <a:r>
              <a:rPr spc="-25" dirty="0">
                <a:latin typeface="Cambria"/>
                <a:cs typeface="Cambria"/>
              </a:rPr>
              <a:t>respectively, </a:t>
            </a:r>
            <a:r>
              <a:rPr dirty="0">
                <a:latin typeface="Cambria"/>
                <a:cs typeface="Cambria"/>
              </a:rPr>
              <a:t>in </a:t>
            </a:r>
            <a:r>
              <a:rPr spc="-5" dirty="0">
                <a:latin typeface="Cambria"/>
                <a:cs typeface="Cambria"/>
              </a:rPr>
              <a:t>propositional </a:t>
            </a:r>
            <a:r>
              <a:rPr dirty="0">
                <a:latin typeface="Cambria"/>
                <a:cs typeface="Cambria"/>
              </a:rPr>
              <a:t>logic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but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cannot </a:t>
            </a:r>
            <a:r>
              <a:rPr spc="-15" dirty="0">
                <a:latin typeface="Cambria"/>
                <a:cs typeface="Cambria"/>
              </a:rPr>
              <a:t>draw any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conclusions </a:t>
            </a:r>
            <a:r>
              <a:rPr dirty="0">
                <a:latin typeface="Cambria"/>
                <a:cs typeface="Cambria"/>
              </a:rPr>
              <a:t>about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dirty="0">
                <a:latin typeface="Cambria"/>
                <a:cs typeface="Cambria"/>
              </a:rPr>
              <a:t>similarities between </a:t>
            </a:r>
            <a:r>
              <a:rPr spc="-5" dirty="0">
                <a:latin typeface="Cambria"/>
                <a:cs typeface="Cambria"/>
              </a:rPr>
              <a:t>A,B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C, </a:t>
            </a:r>
            <a:r>
              <a:rPr dirty="0">
                <a:latin typeface="Cambria"/>
                <a:cs typeface="Cambria"/>
              </a:rPr>
              <a:t>i.e.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cannot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conclude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 these </a:t>
            </a:r>
            <a:r>
              <a:rPr spc="-10" dirty="0">
                <a:latin typeface="Cambria"/>
                <a:cs typeface="Cambria"/>
              </a:rPr>
              <a:t>symbols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represent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boys</a:t>
            </a:r>
            <a:endParaRPr>
              <a:latin typeface="Cambria"/>
              <a:cs typeface="Cambria"/>
            </a:endParaRPr>
          </a:p>
          <a:p>
            <a:pPr marL="299085" marR="5715" indent="-287020" algn="just">
              <a:lnSpc>
                <a:spcPct val="150100"/>
              </a:lnSpc>
              <a:buFont typeface="Arial MT"/>
              <a:buChar char="•"/>
              <a:tabLst>
                <a:tab pos="299720" algn="l"/>
              </a:tabLst>
            </a:pPr>
            <a:r>
              <a:rPr spc="-15" dirty="0">
                <a:latin typeface="Cambria"/>
                <a:cs typeface="Cambria"/>
              </a:rPr>
              <a:t>Alternatively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-15" dirty="0">
                <a:latin typeface="Cambria"/>
                <a:cs typeface="Cambria"/>
              </a:rPr>
              <a:t>we </a:t>
            </a:r>
            <a:r>
              <a:rPr spc="-10" dirty="0">
                <a:latin typeface="Cambria"/>
                <a:cs typeface="Cambria"/>
              </a:rPr>
              <a:t>represent </a:t>
            </a:r>
            <a:r>
              <a:rPr spc="-5" dirty="0">
                <a:latin typeface="Cambria"/>
                <a:cs typeface="Cambria"/>
              </a:rPr>
              <a:t>these </a:t>
            </a:r>
            <a:r>
              <a:rPr spc="-10" dirty="0">
                <a:latin typeface="Cambria"/>
                <a:cs typeface="Cambria"/>
              </a:rPr>
              <a:t>facts </a:t>
            </a:r>
            <a:r>
              <a:rPr spc="5" dirty="0">
                <a:latin typeface="Cambria"/>
                <a:cs typeface="Cambria"/>
              </a:rPr>
              <a:t>as </a:t>
            </a:r>
            <a:r>
              <a:rPr spc="-10" dirty="0">
                <a:latin typeface="Cambria"/>
                <a:cs typeface="Cambria"/>
              </a:rPr>
              <a:t>boy(John), boy(Paul), boy(Peter), </a:t>
            </a:r>
            <a:r>
              <a:rPr spc="-5" dirty="0">
                <a:latin typeface="Cambria"/>
                <a:cs typeface="Cambria"/>
              </a:rPr>
              <a:t>then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these statements </a:t>
            </a:r>
            <a:r>
              <a:rPr spc="-20" dirty="0">
                <a:latin typeface="Cambria"/>
                <a:cs typeface="Cambria"/>
              </a:rPr>
              <a:t>give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prima </a:t>
            </a:r>
            <a:r>
              <a:rPr spc="-10" dirty="0">
                <a:latin typeface="Cambria"/>
                <a:cs typeface="Cambria"/>
              </a:rPr>
              <a:t>facie </a:t>
            </a:r>
            <a:r>
              <a:rPr spc="-5" dirty="0">
                <a:latin typeface="Cambria"/>
                <a:cs typeface="Cambria"/>
              </a:rPr>
              <a:t>information that John, </a:t>
            </a:r>
            <a:r>
              <a:rPr spc="-10" dirty="0">
                <a:latin typeface="Cambria"/>
                <a:cs typeface="Cambria"/>
              </a:rPr>
              <a:t>Paul, Peter </a:t>
            </a:r>
            <a:r>
              <a:rPr spc="-5" dirty="0">
                <a:latin typeface="Cambria"/>
                <a:cs typeface="Cambria"/>
              </a:rPr>
              <a:t>are </a:t>
            </a:r>
            <a:r>
              <a:rPr dirty="0">
                <a:latin typeface="Cambria"/>
                <a:cs typeface="Cambria"/>
              </a:rPr>
              <a:t>all </a:t>
            </a:r>
            <a:r>
              <a:rPr spc="-15" dirty="0">
                <a:latin typeface="Cambria"/>
                <a:cs typeface="Cambria"/>
              </a:rPr>
              <a:t>boys. 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These facts </a:t>
            </a:r>
            <a:r>
              <a:rPr dirty="0">
                <a:latin typeface="Cambria"/>
                <a:cs typeface="Cambria"/>
              </a:rPr>
              <a:t>can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easily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generated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general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statement</a:t>
            </a:r>
            <a:r>
              <a:rPr spc="-5" dirty="0">
                <a:latin typeface="Cambria"/>
                <a:cs typeface="Cambria"/>
              </a:rPr>
              <a:t> boy(X),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where</a:t>
            </a:r>
            <a:r>
              <a:rPr spc="-10" dirty="0">
                <a:latin typeface="Cambria"/>
                <a:cs typeface="Cambria"/>
              </a:rPr>
              <a:t> the </a:t>
            </a:r>
            <a:r>
              <a:rPr spc="-5" dirty="0">
                <a:latin typeface="Cambria"/>
                <a:cs typeface="Cambria"/>
              </a:rPr>
              <a:t> variable </a:t>
            </a:r>
            <a:r>
              <a:rPr dirty="0">
                <a:latin typeface="Cambria"/>
                <a:cs typeface="Cambria"/>
              </a:rPr>
              <a:t>X is </a:t>
            </a:r>
            <a:r>
              <a:rPr spc="-5" dirty="0">
                <a:latin typeface="Cambria"/>
                <a:cs typeface="Cambria"/>
              </a:rPr>
              <a:t>bound with John, </a:t>
            </a:r>
            <a:r>
              <a:rPr spc="-10" dirty="0">
                <a:latin typeface="Cambria"/>
                <a:cs typeface="Cambria"/>
              </a:rPr>
              <a:t>Paul, Peter </a:t>
            </a:r>
            <a:r>
              <a:rPr dirty="0">
                <a:latin typeface="Cambria"/>
                <a:cs typeface="Cambria"/>
              </a:rPr>
              <a:t>. </a:t>
            </a:r>
            <a:r>
              <a:rPr spc="-5" dirty="0">
                <a:latin typeface="Cambria"/>
                <a:cs typeface="Cambria"/>
              </a:rPr>
              <a:t>These </a:t>
            </a:r>
            <a:r>
              <a:rPr spc="-10" dirty="0">
                <a:latin typeface="Cambria"/>
                <a:cs typeface="Cambria"/>
              </a:rPr>
              <a:t>facts </a:t>
            </a:r>
            <a:r>
              <a:rPr spc="-5" dirty="0">
                <a:latin typeface="Cambria"/>
                <a:cs typeface="Cambria"/>
              </a:rPr>
              <a:t>are </a:t>
            </a:r>
            <a:r>
              <a:rPr spc="-10" dirty="0">
                <a:latin typeface="Cambria"/>
                <a:cs typeface="Cambria"/>
              </a:rPr>
              <a:t>called </a:t>
            </a:r>
            <a:r>
              <a:rPr spc="-5" dirty="0">
                <a:latin typeface="Cambria"/>
                <a:cs typeface="Cambria"/>
              </a:rPr>
              <a:t>instances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5" dirty="0">
                <a:latin typeface="Cambria"/>
                <a:cs typeface="Cambria"/>
              </a:rPr>
              <a:t>boy(X),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while the </a:t>
            </a:r>
            <a:r>
              <a:rPr spc="-5" dirty="0">
                <a:latin typeface="Cambria"/>
                <a:cs typeface="Cambria"/>
              </a:rPr>
              <a:t>statement boy(X)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5" dirty="0">
                <a:latin typeface="Cambria"/>
                <a:cs typeface="Cambria"/>
              </a:rPr>
              <a:t>called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predicate </a:t>
            </a:r>
            <a:r>
              <a:rPr spc="-5" dirty="0">
                <a:latin typeface="Cambria"/>
                <a:cs typeface="Cambria"/>
              </a:rPr>
              <a:t>statement </a:t>
            </a:r>
            <a:r>
              <a:rPr dirty="0">
                <a:latin typeface="Cambria"/>
                <a:cs typeface="Cambria"/>
              </a:rPr>
              <a:t>or </a:t>
            </a:r>
            <a:r>
              <a:rPr spc="-10" dirty="0">
                <a:latin typeface="Cambria"/>
                <a:cs typeface="Cambria"/>
              </a:rPr>
              <a:t>expression.Here boy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symbol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argument</a:t>
            </a:r>
            <a:endParaRPr>
              <a:latin typeface="Cambria"/>
              <a:cs typeface="Cambria"/>
            </a:endParaRPr>
          </a:p>
          <a:p>
            <a:pPr marL="299085" marR="9525" indent="-287020" algn="just">
              <a:lnSpc>
                <a:spcPts val="324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Statements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like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i="1" spc="-10" dirty="0">
                <a:latin typeface="Cambria"/>
                <a:cs typeface="Cambria"/>
              </a:rPr>
              <a:t>All</a:t>
            </a:r>
            <a:r>
              <a:rPr i="1" spc="-5" dirty="0">
                <a:latin typeface="Cambria"/>
                <a:cs typeface="Cambria"/>
              </a:rPr>
              <a:t> birds</a:t>
            </a:r>
            <a:r>
              <a:rPr i="1" dirty="0">
                <a:latin typeface="Cambria"/>
                <a:cs typeface="Cambria"/>
              </a:rPr>
              <a:t> </a:t>
            </a:r>
            <a:r>
              <a:rPr i="1" spc="-5" dirty="0">
                <a:latin typeface="Cambria"/>
                <a:cs typeface="Cambria"/>
              </a:rPr>
              <a:t>fly</a:t>
            </a:r>
            <a:r>
              <a:rPr i="1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cannot</a:t>
            </a:r>
            <a:r>
              <a:rPr dirty="0">
                <a:latin typeface="Cambria"/>
                <a:cs typeface="Cambria"/>
              </a:rPr>
              <a:t> be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represented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Propositional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Logic.</a:t>
            </a:r>
            <a:r>
              <a:rPr spc="-5" dirty="0">
                <a:latin typeface="Cambria"/>
                <a:cs typeface="Cambria"/>
              </a:rPr>
              <a:t> Such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limitations are </a:t>
            </a:r>
            <a:r>
              <a:rPr spc="-10" dirty="0">
                <a:latin typeface="Cambria"/>
                <a:cs typeface="Cambria"/>
              </a:rPr>
              <a:t>removed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D21157B-AF9B-75A0-BE50-BE9A4FD5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59</a:t>
            </a:fld>
            <a:endParaRPr lang="en-IN" spc="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3D446-8CA5-ABE5-B921-B9B52B53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 between Knowledge and Intelligence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95E7F5F-EE89-46F2-7ED0-58CC58539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905000"/>
            <a:ext cx="7696200" cy="3962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1F1F38-5EE7-443E-6556-FEAD8417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16614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351828"/>
            <a:ext cx="3470276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Predicate</a:t>
            </a:r>
            <a:r>
              <a:rPr spc="-60" dirty="0"/>
              <a:t> </a:t>
            </a:r>
            <a:r>
              <a:rPr spc="-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8352" y="1676400"/>
            <a:ext cx="8838248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150000"/>
              </a:lnSpc>
              <a:spcBef>
                <a:spcPts val="105"/>
              </a:spcBef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 Predicate </a:t>
            </a:r>
            <a:r>
              <a:rPr spc="-5" dirty="0">
                <a:latin typeface="Cambria"/>
                <a:cs typeface="Cambria"/>
              </a:rPr>
              <a:t>Logic </a:t>
            </a:r>
            <a:r>
              <a:rPr dirty="0">
                <a:latin typeface="Cambria"/>
                <a:cs typeface="Cambria"/>
              </a:rPr>
              <a:t>is a </a:t>
            </a:r>
            <a:r>
              <a:rPr spc="-10" dirty="0">
                <a:latin typeface="Cambria"/>
                <a:cs typeface="Cambria"/>
              </a:rPr>
              <a:t>logical extension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propositional </a:t>
            </a:r>
            <a:r>
              <a:rPr spc="-5" dirty="0">
                <a:latin typeface="Cambria"/>
                <a:cs typeface="Cambria"/>
              </a:rPr>
              <a:t>logic,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 </a:t>
            </a:r>
            <a:r>
              <a:rPr dirty="0">
                <a:latin typeface="Cambria"/>
                <a:cs typeface="Cambria"/>
              </a:rPr>
              <a:t>deals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25" dirty="0">
                <a:latin typeface="Cambria"/>
                <a:cs typeface="Cambria"/>
              </a:rPr>
              <a:t>validity, </a:t>
            </a:r>
            <a:r>
              <a:rPr spc="-5" dirty="0">
                <a:latin typeface="Cambria"/>
                <a:cs typeface="Cambria"/>
              </a:rPr>
              <a:t>satisfiability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unsatisfiability(inconsistency) </a:t>
            </a:r>
            <a:r>
              <a:rPr dirty="0">
                <a:latin typeface="Cambria"/>
                <a:cs typeface="Cambria"/>
              </a:rPr>
              <a:t>of a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along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with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inference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 derivation</a:t>
            </a:r>
            <a:r>
              <a:rPr dirty="0">
                <a:latin typeface="Cambria"/>
                <a:cs typeface="Cambria"/>
              </a:rPr>
              <a:t> 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endParaRPr dirty="0">
              <a:latin typeface="Cambria"/>
              <a:cs typeface="Cambria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2750" dirty="0">
              <a:latin typeface="Cambria"/>
              <a:cs typeface="Cambria"/>
            </a:endParaRPr>
          </a:p>
          <a:p>
            <a:pPr marL="299085" marR="6350" indent="-287020" algn="just">
              <a:lnSpc>
                <a:spcPct val="150100"/>
              </a:lnSpc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Predicate Calculus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the study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-10" dirty="0">
                <a:latin typeface="Cambria"/>
                <a:cs typeface="Cambria"/>
              </a:rPr>
              <a:t>predicate systems, when inference </a:t>
            </a:r>
            <a:r>
              <a:rPr spc="-5" dirty="0">
                <a:latin typeface="Cambria"/>
                <a:cs typeface="Cambria"/>
              </a:rPr>
              <a:t>rules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added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calculus,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 </a:t>
            </a:r>
            <a:r>
              <a:rPr spc="-5" dirty="0">
                <a:latin typeface="Cambria"/>
                <a:cs typeface="Cambria"/>
              </a:rPr>
              <a:t>becomes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3CEA15-0D63-8DC9-9985-A01267AE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60</a:t>
            </a:fld>
            <a:endParaRPr lang="en-IN" spc="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51828"/>
            <a:ext cx="59436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/>
              <a:t>Predicate</a:t>
            </a:r>
            <a:r>
              <a:rPr b="1" spc="-60" dirty="0"/>
              <a:t> </a:t>
            </a:r>
            <a:r>
              <a:rPr b="1" dirty="0"/>
              <a:t>Calculus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4041" y="889463"/>
            <a:ext cx="8446135" cy="3773469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76200">
              <a:spcBef>
                <a:spcPts val="1185"/>
              </a:spcBef>
            </a:pPr>
            <a:r>
              <a:rPr spc="-10" dirty="0">
                <a:latin typeface="Cambria"/>
                <a:cs typeface="Cambria"/>
              </a:rPr>
              <a:t>Predicate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Calculus</a:t>
            </a:r>
            <a:r>
              <a:rPr spc="4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has</a:t>
            </a:r>
            <a:r>
              <a:rPr spc="4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three</a:t>
            </a:r>
            <a:r>
              <a:rPr spc="4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more</a:t>
            </a:r>
            <a:r>
              <a:rPr spc="4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4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notations</a:t>
            </a:r>
            <a:r>
              <a:rPr spc="45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4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addition</a:t>
            </a:r>
            <a:r>
              <a:rPr spc="46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propositional</a:t>
            </a:r>
            <a:endParaRPr>
              <a:latin typeface="Cambria"/>
              <a:cs typeface="Cambria"/>
            </a:endParaRPr>
          </a:p>
          <a:p>
            <a:pPr marL="76200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calculus:</a:t>
            </a:r>
            <a:endParaRPr>
              <a:latin typeface="Cambria"/>
              <a:cs typeface="Cambria"/>
            </a:endParaRPr>
          </a:p>
          <a:p>
            <a:pPr marL="362585" indent="-287020">
              <a:spcBef>
                <a:spcPts val="1080"/>
              </a:spcBef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b="1" spc="-30" dirty="0">
                <a:latin typeface="Cambria"/>
                <a:cs typeface="Cambria"/>
              </a:rPr>
              <a:t>Term:</a:t>
            </a:r>
            <a:r>
              <a:rPr b="1" spc="2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term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either</a:t>
            </a:r>
            <a:r>
              <a:rPr spc="2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variable,</a:t>
            </a:r>
            <a:r>
              <a:rPr spc="22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2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2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n-place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function.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endParaRPr>
              <a:latin typeface="Cambria"/>
              <a:cs typeface="Cambria"/>
            </a:endParaRPr>
          </a:p>
          <a:p>
            <a:pPr marL="3625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function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mapping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maps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terms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single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term,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n-place</a:t>
            </a:r>
            <a:endParaRPr>
              <a:latin typeface="Cambria"/>
              <a:cs typeface="Cambria"/>
            </a:endParaRPr>
          </a:p>
          <a:p>
            <a:pPr marL="3625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function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f(t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 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.,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-5" dirty="0">
                <a:latin typeface="Cambria"/>
                <a:cs typeface="Cambria"/>
              </a:rPr>
              <a:t>)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where </a:t>
            </a:r>
            <a:r>
              <a:rPr spc="-5" dirty="0">
                <a:latin typeface="Cambria"/>
                <a:cs typeface="Cambria"/>
              </a:rPr>
              <a:t>t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, </a:t>
            </a:r>
            <a:r>
              <a:rPr dirty="0">
                <a:latin typeface="Cambria"/>
                <a:cs typeface="Cambria"/>
              </a:rPr>
              <a:t>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 </a:t>
            </a:r>
            <a:r>
              <a:rPr spc="-5" dirty="0">
                <a:latin typeface="Cambria"/>
                <a:cs typeface="Cambria"/>
              </a:rPr>
              <a:t>.,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442" baseline="-20833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are</a:t>
            </a:r>
            <a:r>
              <a:rPr spc="-10" dirty="0">
                <a:latin typeface="Cambria"/>
                <a:cs typeface="Cambria"/>
              </a:rPr>
              <a:t> terms</a:t>
            </a:r>
            <a:endParaRPr>
              <a:latin typeface="Cambria"/>
              <a:cs typeface="Cambria"/>
            </a:endParaRPr>
          </a:p>
          <a:p>
            <a:pPr marL="362585" indent="-287020">
              <a:spcBef>
                <a:spcPts val="1080"/>
              </a:spcBef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b="1" spc="-10" dirty="0">
                <a:latin typeface="Cambria"/>
                <a:cs typeface="Cambria"/>
              </a:rPr>
              <a:t>Predicate</a:t>
            </a:r>
            <a:r>
              <a:rPr b="1" spc="2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:</a:t>
            </a:r>
            <a:r>
              <a:rPr b="1"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 </a:t>
            </a:r>
            <a:r>
              <a:rPr dirty="0">
                <a:latin typeface="Cambria"/>
                <a:cs typeface="Cambria"/>
              </a:rPr>
              <a:t>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relation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maps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terms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truth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</a:t>
            </a:r>
            <a:endParaRPr>
              <a:latin typeface="Cambria"/>
              <a:cs typeface="Cambria"/>
            </a:endParaRPr>
          </a:p>
          <a:p>
            <a:pPr marL="3625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{true,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false}</a:t>
            </a:r>
            <a:endParaRPr>
              <a:latin typeface="Cambria"/>
              <a:cs typeface="Cambria"/>
            </a:endParaRPr>
          </a:p>
          <a:p>
            <a:pPr marL="362585" indent="-287020">
              <a:spcBef>
                <a:spcPts val="1080"/>
              </a:spcBef>
              <a:buFont typeface="Arial MT"/>
              <a:buChar char="•"/>
              <a:tabLst>
                <a:tab pos="362585" algn="l"/>
                <a:tab pos="363220" algn="l"/>
                <a:tab pos="1750060" algn="l"/>
                <a:tab pos="2975610" algn="l"/>
                <a:tab pos="3423920" algn="l"/>
                <a:tab pos="4021454" algn="l"/>
                <a:tab pos="4598035" algn="l"/>
                <a:tab pos="5668010" algn="l"/>
                <a:tab pos="6750050" algn="l"/>
                <a:tab pos="7027545" algn="l"/>
                <a:tab pos="7534275" algn="l"/>
                <a:tab pos="7991475" algn="l"/>
              </a:tabLst>
            </a:pPr>
            <a:r>
              <a:rPr b="1" spc="-5" dirty="0">
                <a:latin typeface="Cambria"/>
                <a:cs typeface="Cambria"/>
              </a:rPr>
              <a:t>Quantifiers:	</a:t>
            </a:r>
            <a:r>
              <a:rPr spc="-5" dirty="0">
                <a:latin typeface="Cambria"/>
                <a:cs typeface="Cambria"/>
              </a:rPr>
              <a:t>Quantifiers	are	used	with	variables,	</a:t>
            </a:r>
            <a:r>
              <a:rPr spc="-10" dirty="0">
                <a:latin typeface="Cambria"/>
                <a:cs typeface="Cambria"/>
              </a:rPr>
              <a:t>universal,	</a:t>
            </a:r>
            <a:r>
              <a:rPr dirty="0">
                <a:latin typeface="Cambria Math"/>
                <a:cs typeface="Cambria Math"/>
              </a:rPr>
              <a:t>∀	</a:t>
            </a:r>
            <a:r>
              <a:rPr spc="-5" dirty="0">
                <a:latin typeface="Cambria"/>
                <a:cs typeface="Cambria"/>
              </a:rPr>
              <a:t>(for	all)	and</a:t>
            </a:r>
            <a:endParaRPr>
              <a:latin typeface="Cambria"/>
              <a:cs typeface="Cambria"/>
            </a:endParaRPr>
          </a:p>
          <a:p>
            <a:pPr marL="3625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existential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quantifiers,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spc="-5" dirty="0">
                <a:latin typeface="Cambria"/>
                <a:cs typeface="Cambria"/>
              </a:rPr>
              <a:t>(there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exists)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BA4196-9CBD-4740-E7C4-CBBEF38E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61</a:t>
            </a:fld>
            <a:endParaRPr lang="en-IN" spc="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2CFB89-82BE-2CE2-C248-162DC7AA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38200"/>
            <a:ext cx="8001000" cy="4876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5A91DBD-2693-0887-B9BE-A976243F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62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191905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972A70-814A-089F-251A-F98AC574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1"/>
            <a:ext cx="5791200" cy="327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CF96CF-8837-D8C3-D12C-AB066C1C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139"/>
            <a:ext cx="5505450" cy="2901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5900A8E-3FC4-5C24-B2FF-08F25FAA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16" y="3466050"/>
            <a:ext cx="5229225" cy="3105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ECB74A0-F4CF-18A1-6B51-66A0E1F48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934" y="3171664"/>
            <a:ext cx="5505450" cy="3714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6F96539-D947-C595-E0A1-69D75C0A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63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67318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59CC6C-3C5A-F664-C4A0-5EFD91EC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2" y="838200"/>
            <a:ext cx="5657849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E2C104-F8FD-D41B-1EC3-79B6AED1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91" y="838200"/>
            <a:ext cx="5543550" cy="4267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1AF7EA1-CA69-B548-308E-960647E4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64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010063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11E583-4C64-9169-1E72-E8A0C9D2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9" y="914400"/>
            <a:ext cx="5314950" cy="374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E428BE-1C7C-CFA5-E5D2-0D55D17E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10" y="966787"/>
            <a:ext cx="5600700" cy="36385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F25D93C-93F0-3E04-7960-00546708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324342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2B2A7-0038-CC28-5E24-7F9448AA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E57B6A-BF66-A4E4-3588-9D301E74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92" y="203200"/>
            <a:ext cx="5691408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C50D9B-3DFA-2614-3BDE-32538670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64" y="1244600"/>
            <a:ext cx="7419535" cy="5314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D4224A2-C5D3-CB3A-EC2D-D893E5CA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514257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51828"/>
            <a:ext cx="413512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Predicate</a:t>
            </a:r>
            <a:r>
              <a:rPr spc="-70" dirty="0"/>
              <a:t> </a:t>
            </a:r>
            <a:r>
              <a:rPr dirty="0"/>
              <a:t>Calculus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1341" y="889463"/>
            <a:ext cx="8472805" cy="496633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88900">
              <a:spcBef>
                <a:spcPts val="1185"/>
              </a:spcBef>
            </a:pPr>
            <a:r>
              <a:rPr b="1" spc="-15" dirty="0">
                <a:latin typeface="Cambria"/>
                <a:cs typeface="Cambria"/>
              </a:rPr>
              <a:t>Well-formed</a:t>
            </a:r>
            <a:r>
              <a:rPr b="1" spc="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formula</a:t>
            </a:r>
            <a:r>
              <a:rPr b="1" spc="38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:</a:t>
            </a:r>
            <a:r>
              <a:rPr b="1" spc="3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Calculus,</a:t>
            </a:r>
            <a:r>
              <a:rPr spc="3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well-formed</a:t>
            </a:r>
            <a:r>
              <a:rPr spc="3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 defined</a:t>
            </a:r>
            <a:r>
              <a:rPr spc="375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as</a:t>
            </a:r>
            <a:endParaRPr>
              <a:latin typeface="Cambria"/>
              <a:cs typeface="Cambria"/>
            </a:endParaRPr>
          </a:p>
          <a:p>
            <a:pPr marL="88900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follows:</a:t>
            </a:r>
            <a:endParaRPr>
              <a:latin typeface="Cambria"/>
              <a:cs typeface="Cambria"/>
            </a:endParaRPr>
          </a:p>
          <a:p>
            <a:pPr marL="375285" indent="-287020">
              <a:spcBef>
                <a:spcPts val="1080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10" dirty="0">
                <a:latin typeface="Cambria"/>
                <a:cs typeface="Cambria"/>
              </a:rPr>
              <a:t>Atomic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p(t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,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,t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)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15" dirty="0">
                <a:latin typeface="Cambria"/>
                <a:cs typeface="Cambria"/>
              </a:rPr>
              <a:t>is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well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formula,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where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</a:t>
            </a:r>
            <a:endParaRPr>
              <a:latin typeface="Cambria"/>
              <a:cs typeface="Cambria"/>
            </a:endParaRPr>
          </a:p>
          <a:p>
            <a:pPr marL="375285">
              <a:spcBef>
                <a:spcPts val="1085"/>
              </a:spcBef>
            </a:pPr>
            <a:r>
              <a:rPr spc="-10" dirty="0">
                <a:latin typeface="Cambria"/>
                <a:cs typeface="Cambria"/>
              </a:rPr>
              <a:t>symbol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 </a:t>
            </a:r>
            <a:r>
              <a:rPr spc="-5" dirty="0">
                <a:latin typeface="Cambria"/>
                <a:cs typeface="Cambria"/>
              </a:rPr>
              <a:t>.,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240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terms</a:t>
            </a:r>
            <a:endParaRPr>
              <a:latin typeface="Cambria"/>
              <a:cs typeface="Cambria"/>
            </a:endParaRPr>
          </a:p>
          <a:p>
            <a:pPr marL="375285" marR="97790" indent="-287020">
              <a:lnSpc>
                <a:spcPts val="3240"/>
              </a:lnSpc>
              <a:spcBef>
                <a:spcPts val="285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3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3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are</a:t>
            </a:r>
            <a:r>
              <a:rPr spc="3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well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formulae,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~(α),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2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β),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β),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libri"/>
                <a:cs typeface="Calibri"/>
              </a:rPr>
              <a:t>→</a:t>
            </a:r>
            <a:r>
              <a:rPr spc="285" dirty="0">
                <a:latin typeface="Calibri"/>
                <a:cs typeface="Calibri"/>
              </a:rPr>
              <a:t> </a:t>
            </a:r>
            <a:r>
              <a:rPr spc="-10" dirty="0">
                <a:latin typeface="Cambria"/>
                <a:cs typeface="Cambria"/>
              </a:rPr>
              <a:t>β)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(α</a:t>
            </a:r>
            <a:r>
              <a:rPr dirty="0">
                <a:latin typeface="Calibri"/>
                <a:cs typeface="Calibri"/>
              </a:rPr>
              <a:t>↔</a:t>
            </a:r>
            <a:r>
              <a:rPr dirty="0">
                <a:latin typeface="Cambria"/>
                <a:cs typeface="Cambria"/>
              </a:rPr>
              <a:t>β)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are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also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well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formulae</a:t>
            </a:r>
            <a:endParaRPr>
              <a:latin typeface="Cambria"/>
              <a:cs typeface="Cambria"/>
            </a:endParaRPr>
          </a:p>
          <a:p>
            <a:pPr marL="375285" indent="-287020">
              <a:spcBef>
                <a:spcPts val="800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well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formed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1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free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variable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α,</a:t>
            </a:r>
            <a:r>
              <a:rPr spc="1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then</a:t>
            </a:r>
            <a:r>
              <a:rPr spc="1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X)α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X)α</a:t>
            </a:r>
            <a:endParaRPr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are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both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well formed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formulae.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Here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in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scope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quantifier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1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∃</a:t>
            </a:r>
            <a:r>
              <a:rPr spc="-5" dirty="0">
                <a:latin typeface="Cambria"/>
                <a:cs typeface="Cambria"/>
              </a:rPr>
              <a:t>.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Scope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endParaRPr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variable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4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part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expression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where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occurrences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have</a:t>
            </a:r>
            <a:endParaRPr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same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value</a:t>
            </a:r>
            <a:endParaRPr>
              <a:latin typeface="Cambria"/>
              <a:cs typeface="Cambria"/>
            </a:endParaRPr>
          </a:p>
          <a:p>
            <a:pPr marL="375285" indent="-287020">
              <a:spcBef>
                <a:spcPts val="1085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pc="-25" dirty="0">
                <a:latin typeface="Cambria"/>
                <a:cs typeface="Cambria"/>
              </a:rPr>
              <a:t>Well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formed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formulae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may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be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generated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applying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described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above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endParaRPr>
              <a:latin typeface="Cambria"/>
              <a:cs typeface="Cambria"/>
            </a:endParaRPr>
          </a:p>
          <a:p>
            <a:pPr marL="3752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finite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number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times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D206F5-0736-F631-B043-0C06130C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67</a:t>
            </a:fld>
            <a:endParaRPr lang="en-IN" spc="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51828"/>
            <a:ext cx="8458199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First-Order</a:t>
            </a:r>
            <a:r>
              <a:rPr spc="-25" dirty="0"/>
              <a:t> </a:t>
            </a:r>
            <a:r>
              <a:rPr spc="-5" dirty="0"/>
              <a:t>Predicate</a:t>
            </a:r>
            <a:r>
              <a:rPr spc="-75" dirty="0"/>
              <a:t> </a:t>
            </a:r>
            <a:r>
              <a:rPr dirty="0"/>
              <a:t>Calculus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1" y="889462"/>
            <a:ext cx="8308975" cy="469138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99085" indent="-287020">
              <a:spcBef>
                <a:spcPts val="11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quantification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predicate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on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simple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variables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not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on</a:t>
            </a:r>
            <a:endParaRPr dirty="0">
              <a:latin typeface="Cambria"/>
              <a:cs typeface="Cambria"/>
            </a:endParaRPr>
          </a:p>
          <a:p>
            <a:pPr marL="317500" marR="1187450" indent="-18415">
              <a:lnSpc>
                <a:spcPct val="150000"/>
              </a:lnSpc>
            </a:pPr>
            <a:r>
              <a:rPr spc="-5" dirty="0">
                <a:latin typeface="Cambria"/>
                <a:cs typeface="Cambria"/>
              </a:rPr>
              <a:t>predicates </a:t>
            </a:r>
            <a:r>
              <a:rPr dirty="0">
                <a:latin typeface="Cambria"/>
                <a:cs typeface="Cambria"/>
              </a:rPr>
              <a:t>or </a:t>
            </a:r>
            <a:r>
              <a:rPr spc="-5" dirty="0">
                <a:latin typeface="Cambria"/>
                <a:cs typeface="Cambria"/>
              </a:rPr>
              <a:t>functions then </a:t>
            </a:r>
            <a:r>
              <a:rPr dirty="0">
                <a:latin typeface="Cambria"/>
                <a:cs typeface="Cambria"/>
              </a:rPr>
              <a:t>it is called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First-Order Predicate Calculus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</a:t>
            </a:r>
            <a:r>
              <a:rPr dirty="0">
                <a:latin typeface="Cambria"/>
                <a:cs typeface="Cambria"/>
              </a:rPr>
              <a:t> eg.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Y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(p(X)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↔p(Y))</a:t>
            </a:r>
          </a:p>
          <a:p>
            <a:pPr marL="299085" indent="-287020">
              <a:spcBef>
                <a:spcPts val="10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If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quantification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over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first-order</a:t>
            </a:r>
            <a:r>
              <a:rPr spc="1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predicates</a:t>
            </a:r>
            <a:r>
              <a:rPr spc="1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1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functions,</a:t>
            </a:r>
            <a:r>
              <a:rPr spc="1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1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1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becomes</a:t>
            </a:r>
          </a:p>
          <a:p>
            <a:pPr marL="317500" marR="4815840" indent="-18415">
              <a:lnSpc>
                <a:spcPts val="3240"/>
              </a:lnSpc>
              <a:spcBef>
                <a:spcPts val="285"/>
              </a:spcBef>
            </a:pPr>
            <a:r>
              <a:rPr spc="-5" dirty="0">
                <a:latin typeface="Cambria"/>
                <a:cs typeface="Cambria"/>
              </a:rPr>
              <a:t>Second-Order</a:t>
            </a:r>
            <a:r>
              <a:rPr spc="-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Calculus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</a:t>
            </a:r>
            <a:r>
              <a:rPr dirty="0">
                <a:latin typeface="Cambria"/>
                <a:cs typeface="Cambria"/>
              </a:rPr>
              <a:t> eg.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p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(p(X)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↔p(Y))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8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When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inference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rules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added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first-order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calculus,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becomes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First-</a:t>
            </a:r>
            <a:endParaRPr dirty="0">
              <a:latin typeface="Cambria"/>
              <a:cs typeface="Cambria"/>
            </a:endParaRPr>
          </a:p>
          <a:p>
            <a:pPr marL="2990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Order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(FOL)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295"/>
              </a:spcBef>
            </a:pPr>
            <a:r>
              <a:rPr sz="2400" b="1" spc="-5" dirty="0">
                <a:latin typeface="Cambria"/>
                <a:cs typeface="Cambria"/>
              </a:rPr>
              <a:t>Interpretation</a:t>
            </a:r>
            <a:r>
              <a:rPr sz="2400" b="1" spc="-65" dirty="0">
                <a:latin typeface="Cambria"/>
                <a:cs typeface="Cambria"/>
              </a:rPr>
              <a:t> </a:t>
            </a:r>
            <a:r>
              <a:rPr sz="2400" b="1" dirty="0">
                <a:latin typeface="Cambria"/>
                <a:cs typeface="Cambria"/>
              </a:rPr>
              <a:t>of</a:t>
            </a:r>
            <a:r>
              <a:rPr sz="2400" b="1" spc="-25" dirty="0">
                <a:latin typeface="Cambria"/>
                <a:cs typeface="Cambria"/>
              </a:rPr>
              <a:t> </a:t>
            </a:r>
            <a:r>
              <a:rPr sz="2400" b="1" spc="-15" dirty="0">
                <a:latin typeface="Cambria"/>
                <a:cs typeface="Cambria"/>
              </a:rPr>
              <a:t>Formulae </a:t>
            </a:r>
            <a:r>
              <a:rPr sz="2400" b="1" spc="-5" dirty="0">
                <a:latin typeface="Cambria"/>
                <a:cs typeface="Cambria"/>
              </a:rPr>
              <a:t>in</a:t>
            </a:r>
            <a:r>
              <a:rPr sz="2400" b="1" spc="-15" dirty="0">
                <a:latin typeface="Cambria"/>
                <a:cs typeface="Cambria"/>
              </a:rPr>
              <a:t> </a:t>
            </a:r>
            <a:r>
              <a:rPr sz="2400" b="1" spc="-20" dirty="0">
                <a:latin typeface="Cambria"/>
                <a:cs typeface="Cambria"/>
              </a:rPr>
              <a:t>FOL</a:t>
            </a:r>
            <a:endParaRPr sz="2400" dirty="0">
              <a:latin typeface="Cambria"/>
              <a:cs typeface="Cambria"/>
            </a:endParaRPr>
          </a:p>
          <a:p>
            <a:pPr marL="299085" indent="-287020">
              <a:spcBef>
                <a:spcPts val="12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dirty="0">
                <a:latin typeface="Cambria"/>
                <a:cs typeface="Cambria"/>
              </a:rPr>
              <a:t>X)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p(X)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=true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p(X)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 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1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otherwise it 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false</a:t>
            </a:r>
            <a:endParaRPr dirty="0">
              <a:latin typeface="Cambria"/>
              <a:cs typeface="Cambria"/>
            </a:endParaRPr>
          </a:p>
          <a:p>
            <a:pPr marL="299085" indent="-287020">
              <a:spcBef>
                <a:spcPts val="10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X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)p(X)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spc="1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c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D</a:t>
            </a:r>
            <a:r>
              <a:rPr spc="-5" dirty="0">
                <a:latin typeface="Cambria"/>
                <a:cs typeface="Cambria"/>
              </a:rPr>
              <a:t> such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 </a:t>
            </a:r>
            <a:r>
              <a:rPr dirty="0">
                <a:latin typeface="Cambria"/>
                <a:cs typeface="Cambria"/>
              </a:rPr>
              <a:t>p(c)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otherwise it is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false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ED8548-6B86-F14A-BED9-258BD4B7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68</a:t>
            </a:fld>
            <a:endParaRPr lang="en-IN" spc="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76200" y="24436"/>
            <a:ext cx="1013841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Interpretation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Formulae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15" dirty="0"/>
              <a:t> </a:t>
            </a:r>
            <a:r>
              <a:rPr spc="-20" dirty="0"/>
              <a:t>FOL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5140" y="553573"/>
            <a:ext cx="8307070" cy="549592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99085" indent="-287020">
              <a:spcBef>
                <a:spcPts val="11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5" dirty="0">
                <a:latin typeface="Cambria"/>
                <a:cs typeface="Cambria"/>
              </a:rPr>
              <a:t>Evaluate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truth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FOL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:(</a:t>
            </a:r>
            <a:r>
              <a:rPr spc="-5" dirty="0">
                <a:latin typeface="Cambria Math"/>
                <a:cs typeface="Cambria Math"/>
              </a:rPr>
              <a:t>∀</a:t>
            </a:r>
            <a:r>
              <a:rPr spc="-5" dirty="0">
                <a:latin typeface="Cambria"/>
                <a:cs typeface="Cambria"/>
              </a:rPr>
              <a:t>X)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Y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p(X,Y)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under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following</a:t>
            </a:r>
            <a:endParaRPr>
              <a:latin typeface="Cambria"/>
              <a:cs typeface="Cambria"/>
            </a:endParaRPr>
          </a:p>
          <a:p>
            <a:pPr marL="2990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interpretation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D={1,2}</a:t>
            </a:r>
            <a:endParaRPr>
              <a:latin typeface="Cambria"/>
              <a:cs typeface="Cambria"/>
            </a:endParaRPr>
          </a:p>
          <a:p>
            <a:pPr marL="1942464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p(1,1)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65" dirty="0">
                <a:latin typeface="Cambria"/>
                <a:cs typeface="Cambria"/>
              </a:rPr>
              <a:t>=F,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p(1,2)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70" dirty="0">
                <a:latin typeface="Cambria"/>
                <a:cs typeface="Cambria"/>
              </a:rPr>
              <a:t>=T,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p(2,1)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70" dirty="0">
                <a:latin typeface="Cambria"/>
                <a:cs typeface="Cambria"/>
              </a:rPr>
              <a:t>=T,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p(2,2)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=F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Solution:</a:t>
            </a:r>
            <a:r>
              <a:rPr spc="5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Let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us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denote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false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-100" dirty="0">
                <a:latin typeface="Cambria"/>
                <a:cs typeface="Cambria"/>
              </a:rPr>
              <a:t>F.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For</a:t>
            </a:r>
            <a:r>
              <a:rPr spc="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X=1,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∃</a:t>
            </a:r>
            <a:r>
              <a:rPr spc="-5" dirty="0">
                <a:latin typeface="Cambria"/>
                <a:cs typeface="Cambria"/>
              </a:rPr>
              <a:t>2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6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D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such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p(1,2)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=T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5"/>
              </a:spcBef>
            </a:pP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X=2,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∃</a:t>
            </a:r>
            <a:r>
              <a:rPr spc="-5" dirty="0">
                <a:latin typeface="Cambria"/>
                <a:cs typeface="Cambria"/>
              </a:rPr>
              <a:t>1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-1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D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such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p(2,1)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65" dirty="0">
                <a:latin typeface="Cambria"/>
                <a:cs typeface="Cambria"/>
              </a:rPr>
              <a:t>=T.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Hence </a:t>
            </a:r>
            <a:r>
              <a:rPr dirty="0">
                <a:latin typeface="Cambria"/>
                <a:cs typeface="Cambria"/>
              </a:rPr>
              <a:t>, 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true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under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endParaRPr>
              <a:latin typeface="Cambria"/>
              <a:cs typeface="Cambria"/>
            </a:endParaRPr>
          </a:p>
          <a:p>
            <a:pPr>
              <a:spcBef>
                <a:spcPts val="35"/>
              </a:spcBef>
            </a:pPr>
            <a:endParaRPr sz="1950">
              <a:latin typeface="Cambria"/>
              <a:cs typeface="Cambria"/>
            </a:endParaRPr>
          </a:p>
          <a:p>
            <a:pPr marL="299085" marR="1050925" indent="-299085">
              <a:lnSpc>
                <a:spcPct val="1179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15" dirty="0">
                <a:latin typeface="Cambria"/>
                <a:cs typeface="Cambria"/>
              </a:rPr>
              <a:t>Evaluate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:(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dirty="0">
                <a:latin typeface="Cambria"/>
                <a:cs typeface="Cambria"/>
              </a:rPr>
              <a:t>X)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[p(X)</a:t>
            </a:r>
            <a:r>
              <a:rPr dirty="0">
                <a:latin typeface="Cambria"/>
                <a:cs typeface="Cambria"/>
              </a:rPr>
              <a:t> →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q(f(X),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c)]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under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following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D=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{1,2}</a:t>
            </a:r>
            <a:endParaRPr>
              <a:latin typeface="Cambria"/>
              <a:cs typeface="Cambria"/>
            </a:endParaRPr>
          </a:p>
          <a:p>
            <a:pPr marL="1232535"/>
            <a:r>
              <a:rPr dirty="0">
                <a:latin typeface="Cambria"/>
                <a:cs typeface="Cambria"/>
              </a:rPr>
              <a:t>c=1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(c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domain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D)</a:t>
            </a:r>
            <a:endParaRPr>
              <a:latin typeface="Cambria"/>
              <a:cs typeface="Cambria"/>
            </a:endParaRPr>
          </a:p>
          <a:p>
            <a:pPr marL="1232535"/>
            <a:r>
              <a:rPr spc="5" dirty="0">
                <a:latin typeface="Cambria"/>
                <a:cs typeface="Cambria"/>
              </a:rPr>
              <a:t>f(1)=2</a:t>
            </a:r>
            <a:r>
              <a:rPr spc="-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f(2)=1</a:t>
            </a:r>
            <a:endParaRPr>
              <a:latin typeface="Cambria"/>
              <a:cs typeface="Cambria"/>
            </a:endParaRPr>
          </a:p>
          <a:p>
            <a:pPr marL="1232535"/>
            <a:r>
              <a:rPr spc="-25" dirty="0">
                <a:latin typeface="Cambria"/>
                <a:cs typeface="Cambria"/>
              </a:rPr>
              <a:t>p(1)=F,</a:t>
            </a:r>
            <a:r>
              <a:rPr spc="-5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p(2)=T</a:t>
            </a:r>
            <a:endParaRPr>
              <a:latin typeface="Cambria"/>
              <a:cs typeface="Cambria"/>
            </a:endParaRPr>
          </a:p>
          <a:p>
            <a:pPr marL="1232535">
              <a:spcBef>
                <a:spcPts val="5"/>
              </a:spcBef>
            </a:pPr>
            <a:r>
              <a:rPr spc="-25" dirty="0">
                <a:latin typeface="Cambria"/>
                <a:cs typeface="Cambria"/>
              </a:rPr>
              <a:t>q(1,1)=T,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5" dirty="0">
                <a:latin typeface="Cambria"/>
                <a:cs typeface="Cambria"/>
              </a:rPr>
              <a:t>q(1,2)=T,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q(2,1)=F,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q(2,2)=T</a:t>
            </a:r>
            <a:endParaRPr>
              <a:latin typeface="Cambria"/>
              <a:cs typeface="Cambria"/>
            </a:endParaRPr>
          </a:p>
          <a:p>
            <a:pPr marL="12700">
              <a:tabLst>
                <a:tab pos="1036955" algn="l"/>
              </a:tabLst>
            </a:pPr>
            <a:r>
              <a:rPr spc="-5" dirty="0">
                <a:latin typeface="Cambria"/>
                <a:cs typeface="Cambria"/>
              </a:rPr>
              <a:t>Solution:	</a:t>
            </a:r>
            <a:r>
              <a:rPr spc="-30" dirty="0">
                <a:latin typeface="Cambria"/>
                <a:cs typeface="Cambria"/>
              </a:rPr>
              <a:t>For</a:t>
            </a:r>
            <a:r>
              <a:rPr spc="-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X=1</a:t>
            </a:r>
            <a:endParaRPr>
              <a:latin typeface="Cambria"/>
              <a:cs typeface="Cambria"/>
            </a:endParaRPr>
          </a:p>
          <a:p>
            <a:pPr marL="1027430" marR="2576195" indent="204470"/>
            <a:r>
              <a:rPr spc="5" dirty="0">
                <a:latin typeface="Cambria"/>
                <a:cs typeface="Cambria"/>
              </a:rPr>
              <a:t>p(1)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q(f(1),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1)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 </a:t>
            </a:r>
            <a:r>
              <a:rPr spc="5" dirty="0">
                <a:latin typeface="Cambria"/>
                <a:cs typeface="Cambria"/>
              </a:rPr>
              <a:t>p(1)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q(2,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1)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F 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F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T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For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X=2</a:t>
            </a:r>
            <a:endParaRPr>
              <a:latin typeface="Cambria"/>
              <a:cs typeface="Cambria"/>
            </a:endParaRPr>
          </a:p>
          <a:p>
            <a:pPr marL="1232535"/>
            <a:r>
              <a:rPr spc="5" dirty="0">
                <a:latin typeface="Cambria"/>
                <a:cs typeface="Cambria"/>
              </a:rPr>
              <a:t>p(2)</a:t>
            </a:r>
            <a:r>
              <a:rPr spc="-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q(f(2),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1)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5" dirty="0">
                <a:latin typeface="Cambria Math"/>
                <a:cs typeface="Cambria Math"/>
              </a:rPr>
              <a:t> </a:t>
            </a:r>
            <a:r>
              <a:rPr spc="5" dirty="0">
                <a:latin typeface="Cambria"/>
                <a:cs typeface="Cambria"/>
              </a:rPr>
              <a:t>p(2)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q(1,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1)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T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T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T</a:t>
            </a:r>
            <a:endParaRPr>
              <a:latin typeface="Cambria"/>
              <a:cs typeface="Cambria"/>
            </a:endParaRPr>
          </a:p>
          <a:p>
            <a:pPr marR="106680" algn="ctr">
              <a:spcBef>
                <a:spcPts val="5"/>
              </a:spcBef>
            </a:pPr>
            <a:r>
              <a:rPr spc="-5" dirty="0">
                <a:latin typeface="Cambria"/>
                <a:cs typeface="Cambria"/>
              </a:rPr>
              <a:t>Hence</a:t>
            </a:r>
            <a:r>
              <a:rPr dirty="0">
                <a:latin typeface="Cambria"/>
                <a:cs typeface="Cambria"/>
              </a:rPr>
              <a:t> 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values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∈</a:t>
            </a:r>
            <a:r>
              <a:rPr spc="1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D</a:t>
            </a:r>
            <a:r>
              <a:rPr spc="-5" dirty="0">
                <a:latin typeface="Cambria"/>
                <a:cs typeface="Cambria"/>
              </a:rPr>
              <a:t> under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2C6B8C5-39B8-B8C2-5DFF-86B61DA8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69</a:t>
            </a:fld>
            <a:endParaRPr lang="en-IN" spc="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7B43A2-3C71-C048-9264-3A41193F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E3E6D5-2989-97B8-B217-A4BACDFC2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447800"/>
            <a:ext cx="8001000" cy="4648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776129A-B4E1-3033-FDA6-5E27A8F9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559323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76836"/>
            <a:ext cx="119634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713605" algn="l"/>
              </a:tabLst>
            </a:pPr>
            <a:r>
              <a:rPr spc="-5" dirty="0"/>
              <a:t>Satisfiability</a:t>
            </a:r>
            <a:r>
              <a:rPr spc="10" dirty="0"/>
              <a:t> </a:t>
            </a:r>
            <a:r>
              <a:rPr spc="-5" dirty="0"/>
              <a:t>and</a:t>
            </a:r>
            <a:r>
              <a:rPr spc="30" dirty="0"/>
              <a:t> </a:t>
            </a:r>
            <a:r>
              <a:rPr spc="-5" dirty="0"/>
              <a:t>Unsatisfiability	</a:t>
            </a:r>
            <a:r>
              <a:rPr spc="-10" dirty="0"/>
              <a:t>in</a:t>
            </a:r>
            <a:r>
              <a:rPr spc="-75" dirty="0"/>
              <a:t> </a:t>
            </a:r>
            <a:r>
              <a:rPr spc="-20" dirty="0"/>
              <a:t>FOL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8943" y="813516"/>
            <a:ext cx="835850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4485" marR="30480" indent="-28702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325120" algn="l"/>
              </a:tabLst>
            </a:pP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10" dirty="0">
                <a:latin typeface="Cambria"/>
                <a:cs typeface="Cambria"/>
              </a:rPr>
              <a:t>said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5" dirty="0">
                <a:latin typeface="Cambria"/>
                <a:cs typeface="Cambria"/>
              </a:rPr>
              <a:t>be satisfiable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spc="-15" dirty="0">
                <a:latin typeface="Cambria"/>
                <a:cs typeface="Cambria"/>
              </a:rPr>
              <a:t>only if there </a:t>
            </a:r>
            <a:r>
              <a:rPr spc="-10" dirty="0">
                <a:latin typeface="Cambria"/>
                <a:cs typeface="Cambria"/>
              </a:rPr>
              <a:t>exists </a:t>
            </a:r>
            <a:r>
              <a:rPr dirty="0">
                <a:latin typeface="Cambria"/>
                <a:cs typeface="Cambria"/>
              </a:rPr>
              <a:t>an </a:t>
            </a:r>
            <a:r>
              <a:rPr spc="-5" dirty="0">
                <a:latin typeface="Cambria"/>
                <a:cs typeface="Cambria"/>
              </a:rPr>
              <a:t>interpretation </a:t>
            </a:r>
            <a:r>
              <a:rPr dirty="0">
                <a:latin typeface="Cambria"/>
                <a:cs typeface="Cambria"/>
              </a:rPr>
              <a:t>I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such that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15" dirty="0">
                <a:latin typeface="Cambria"/>
                <a:cs typeface="Cambria"/>
              </a:rPr>
              <a:t>evaluated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5" dirty="0">
                <a:latin typeface="Cambria"/>
                <a:cs typeface="Cambria"/>
              </a:rPr>
              <a:t>be </a:t>
            </a:r>
            <a:r>
              <a:rPr spc="-5" dirty="0">
                <a:latin typeface="Cambria"/>
                <a:cs typeface="Cambria"/>
              </a:rPr>
              <a:t>true </a:t>
            </a:r>
            <a:r>
              <a:rPr dirty="0">
                <a:latin typeface="Cambria"/>
                <a:cs typeface="Cambria"/>
              </a:rPr>
              <a:t>under </a:t>
            </a:r>
            <a:r>
              <a:rPr spc="-5" dirty="0">
                <a:latin typeface="Cambria"/>
                <a:cs typeface="Cambria"/>
              </a:rPr>
              <a:t>I. </a:t>
            </a:r>
            <a:r>
              <a:rPr spc="-25" dirty="0">
                <a:latin typeface="Cambria"/>
                <a:cs typeface="Cambria"/>
              </a:rPr>
              <a:t>Alternatively, </a:t>
            </a:r>
            <a:r>
              <a:rPr spc="-15" dirty="0">
                <a:latin typeface="Cambria"/>
                <a:cs typeface="Cambria"/>
              </a:rPr>
              <a:t>we </a:t>
            </a:r>
            <a:r>
              <a:rPr spc="-10" dirty="0">
                <a:latin typeface="Cambria"/>
                <a:cs typeface="Cambria"/>
              </a:rPr>
              <a:t>may </a:t>
            </a:r>
            <a:r>
              <a:rPr spc="-15" dirty="0">
                <a:latin typeface="Cambria"/>
                <a:cs typeface="Cambria"/>
              </a:rPr>
              <a:t>say </a:t>
            </a:r>
            <a:r>
              <a:rPr spc="-5" dirty="0">
                <a:latin typeface="Cambria"/>
                <a:cs typeface="Cambria"/>
              </a:rPr>
              <a:t>that </a:t>
            </a:r>
            <a:r>
              <a:rPr dirty="0">
                <a:latin typeface="Cambria"/>
                <a:cs typeface="Cambria"/>
              </a:rPr>
              <a:t>I is a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model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satisfies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endParaRPr>
              <a:latin typeface="Cambria"/>
              <a:cs typeface="Cambria"/>
            </a:endParaRPr>
          </a:p>
          <a:p>
            <a:pPr marL="324485" indent="-287020" algn="just">
              <a:spcBef>
                <a:spcPts val="1085"/>
              </a:spcBef>
              <a:buFont typeface="Arial MT"/>
              <a:buChar char="•"/>
              <a:tabLst>
                <a:tab pos="3251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  is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40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r>
              <a:rPr spc="4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40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spc="37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no</a:t>
            </a:r>
            <a:r>
              <a:rPr spc="3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interpretation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endParaRPr>
              <a:latin typeface="Cambria"/>
              <a:cs typeface="Cambria"/>
            </a:endParaRPr>
          </a:p>
          <a:p>
            <a:pPr marL="3244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satisfies α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 </a:t>
            </a:r>
            <a:r>
              <a:rPr dirty="0">
                <a:latin typeface="Cambria"/>
                <a:cs typeface="Cambria"/>
              </a:rPr>
              <a:t>no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model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endParaRPr>
              <a:latin typeface="Cambria"/>
              <a:cs typeface="Cambria"/>
            </a:endParaRPr>
          </a:p>
          <a:p>
            <a:pPr marL="324485" indent="-287020" algn="just">
              <a:spcBef>
                <a:spcPts val="1080"/>
              </a:spcBef>
              <a:buFont typeface="Arial MT"/>
              <a:buChar char="•"/>
              <a:tabLst>
                <a:tab pos="3251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valid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every </a:t>
            </a:r>
            <a:r>
              <a:rPr spc="-5" dirty="0">
                <a:latin typeface="Cambria"/>
                <a:cs typeface="Cambria"/>
              </a:rPr>
              <a:t>interpretation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I,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endParaRPr>
              <a:latin typeface="Cambria"/>
              <a:cs typeface="Cambria"/>
            </a:endParaRPr>
          </a:p>
          <a:p>
            <a:pPr marL="324485" marR="31750" indent="-287020" algn="just">
              <a:lnSpc>
                <a:spcPct val="150100"/>
              </a:lnSpc>
              <a:buFont typeface="Arial MT"/>
              <a:buChar char="•"/>
              <a:tabLst>
                <a:tab pos="325120" algn="l"/>
              </a:tabLst>
            </a:pP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10" dirty="0">
                <a:latin typeface="Cambria"/>
                <a:cs typeface="Cambria"/>
              </a:rPr>
              <a:t>called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logical </a:t>
            </a:r>
            <a:r>
              <a:rPr spc="-10" dirty="0">
                <a:latin typeface="Cambria"/>
                <a:cs typeface="Cambria"/>
              </a:rPr>
              <a:t>consequence </a:t>
            </a:r>
            <a:r>
              <a:rPr dirty="0">
                <a:latin typeface="Cambria"/>
                <a:cs typeface="Cambria"/>
              </a:rPr>
              <a:t>of a set of </a:t>
            </a:r>
            <a:r>
              <a:rPr spc="-10" dirty="0">
                <a:latin typeface="Cambria"/>
                <a:cs typeface="Cambria"/>
              </a:rPr>
              <a:t>formulae </a:t>
            </a:r>
            <a:r>
              <a:rPr dirty="0">
                <a:latin typeface="Cambria"/>
                <a:cs typeface="Cambria"/>
              </a:rPr>
              <a:t>{α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, </a:t>
            </a:r>
            <a:r>
              <a:rPr spc="-10" dirty="0">
                <a:latin typeface="Cambria"/>
                <a:cs typeface="Cambria"/>
              </a:rPr>
              <a:t>α</a:t>
            </a:r>
            <a:r>
              <a:rPr spc="-15" baseline="-20833" dirty="0">
                <a:latin typeface="Cambria"/>
                <a:cs typeface="Cambria"/>
              </a:rPr>
              <a:t>2</a:t>
            </a:r>
            <a:r>
              <a:rPr spc="-10" dirty="0">
                <a:latin typeface="Cambria"/>
                <a:cs typeface="Cambria"/>
              </a:rPr>
              <a:t>, </a:t>
            </a:r>
            <a:r>
              <a:rPr dirty="0">
                <a:latin typeface="Cambria"/>
                <a:cs typeface="Cambria"/>
              </a:rPr>
              <a:t>. . . ,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</a:t>
            </a:r>
            <a:r>
              <a:rPr spc="-5" dirty="0">
                <a:latin typeface="Cambria"/>
                <a:cs typeface="Cambria"/>
              </a:rPr>
              <a:t>}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-10" dirty="0">
                <a:latin typeface="Cambria"/>
                <a:cs typeface="Cambria"/>
              </a:rPr>
              <a:t>for </a:t>
            </a:r>
            <a:r>
              <a:rPr spc="-15" dirty="0">
                <a:latin typeface="Cambria"/>
                <a:cs typeface="Cambria"/>
              </a:rPr>
              <a:t>every</a:t>
            </a:r>
            <a:r>
              <a:rPr spc="-10" dirty="0">
                <a:latin typeface="Cambria"/>
                <a:cs typeface="Cambria"/>
              </a:rPr>
              <a:t> interpretation</a:t>
            </a:r>
            <a:r>
              <a:rPr spc="-5" dirty="0">
                <a:latin typeface="Cambria"/>
                <a:cs typeface="Cambria"/>
              </a:rPr>
              <a:t> I, </a:t>
            </a:r>
            <a:r>
              <a:rPr dirty="0">
                <a:latin typeface="Cambria"/>
                <a:cs typeface="Cambria"/>
              </a:rPr>
              <a:t>if α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Ʌ α</a:t>
            </a:r>
            <a:r>
              <a:rPr baseline="-20833" dirty="0">
                <a:latin typeface="Cambria"/>
                <a:cs typeface="Cambria"/>
              </a:rPr>
              <a:t>2</a:t>
            </a:r>
            <a:r>
              <a:rPr dirty="0">
                <a:latin typeface="Cambria"/>
                <a:cs typeface="Cambria"/>
              </a:rPr>
              <a:t>Ʌ . . . Ʌ </a:t>
            </a:r>
            <a:r>
              <a:rPr spc="-5" dirty="0">
                <a:latin typeface="Cambria"/>
                <a:cs typeface="Cambria"/>
              </a:rPr>
              <a:t>α</a:t>
            </a:r>
            <a:r>
              <a:rPr spc="-7" baseline="-20833" dirty="0">
                <a:latin typeface="Cambria"/>
                <a:cs typeface="Cambria"/>
              </a:rPr>
              <a:t>n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evaluated</a:t>
            </a:r>
            <a:r>
              <a:rPr spc="37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 true,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also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evaluated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true</a:t>
            </a:r>
            <a:endParaRPr>
              <a:latin typeface="Cambria"/>
              <a:cs typeface="Cambria"/>
            </a:endParaRPr>
          </a:p>
          <a:p>
            <a:pPr marL="342900" marR="62865" indent="-152400">
              <a:lnSpc>
                <a:spcPts val="3240"/>
              </a:lnSpc>
              <a:spcBef>
                <a:spcPts val="105"/>
              </a:spcBef>
            </a:pPr>
            <a:r>
              <a:rPr b="1" dirty="0">
                <a:latin typeface="Cambria"/>
                <a:cs typeface="Cambria"/>
              </a:rPr>
              <a:t>*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not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possible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verify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validity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unsatisfiability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by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evaluating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under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infinite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interpretations.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can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solved</a:t>
            </a:r>
            <a:r>
              <a:rPr dirty="0">
                <a:latin typeface="Cambria"/>
                <a:cs typeface="Cambria"/>
              </a:rPr>
              <a:t> in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predicate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r>
              <a:rPr spc="-15" dirty="0">
                <a:latin typeface="Cambria"/>
                <a:cs typeface="Cambria"/>
              </a:rPr>
              <a:t> by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refutation method.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1B287C-EC54-483D-71C8-BDD529C4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70</a:t>
            </a:fld>
            <a:endParaRPr lang="en-IN" spc="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98" y="171633"/>
            <a:ext cx="11734799" cy="1231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Transformation</a:t>
            </a:r>
            <a:r>
              <a:rPr spc="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formula</a:t>
            </a:r>
            <a:r>
              <a:rPr dirty="0"/>
              <a:t> </a:t>
            </a:r>
            <a:r>
              <a:rPr spc="-15" dirty="0"/>
              <a:t>into</a:t>
            </a:r>
            <a:r>
              <a:rPr spc="-20" dirty="0"/>
              <a:t> Prenex</a:t>
            </a:r>
            <a:r>
              <a:rPr spc="45" dirty="0"/>
              <a:t> </a:t>
            </a:r>
            <a:r>
              <a:rPr spc="-5" dirty="0"/>
              <a:t>Normal </a:t>
            </a:r>
            <a:r>
              <a:rPr spc="-20" dirty="0"/>
              <a:t>Form(PNF)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4997" y="1981200"/>
            <a:ext cx="8422005" cy="37312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49885" indent="-287020" algn="just">
              <a:spcBef>
                <a:spcPts val="1180"/>
              </a:spcBef>
              <a:buFont typeface="Arial MT"/>
              <a:buChar char="•"/>
              <a:tabLst>
                <a:tab pos="3505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40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in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closed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3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409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variables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appearing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</a:t>
            </a:r>
            <a:r>
              <a:rPr spc="36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are</a:t>
            </a:r>
            <a:endParaRPr dirty="0">
              <a:latin typeface="Cambria"/>
              <a:cs typeface="Cambria"/>
            </a:endParaRPr>
          </a:p>
          <a:p>
            <a:pPr marL="349885" algn="just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quantified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no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free variables</a:t>
            </a:r>
            <a:endParaRPr dirty="0">
              <a:latin typeface="Cambria"/>
              <a:cs typeface="Cambria"/>
            </a:endParaRPr>
          </a:p>
          <a:p>
            <a:pPr marL="349885" marR="68580" indent="-287020" algn="just">
              <a:lnSpc>
                <a:spcPct val="150100"/>
              </a:lnSpc>
              <a:buFont typeface="Arial MT"/>
              <a:buChar char="•"/>
              <a:tabLst>
                <a:tab pos="350520" algn="l"/>
              </a:tabLst>
            </a:pPr>
            <a:r>
              <a:rPr b="1" spc="-15" dirty="0">
                <a:latin typeface="Cambria"/>
                <a:cs typeface="Cambria"/>
              </a:rPr>
              <a:t>Prenex </a:t>
            </a:r>
            <a:r>
              <a:rPr b="1" spc="-5" dirty="0">
                <a:latin typeface="Cambria"/>
                <a:cs typeface="Cambria"/>
              </a:rPr>
              <a:t>Normal </a:t>
            </a:r>
            <a:r>
              <a:rPr b="1" spc="-25" dirty="0">
                <a:latin typeface="Cambria"/>
                <a:cs typeface="Cambria"/>
              </a:rPr>
              <a:t>Form: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closed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α in </a:t>
            </a:r>
            <a:r>
              <a:rPr spc="-15" dirty="0">
                <a:latin typeface="Cambria"/>
                <a:cs typeface="Cambria"/>
              </a:rPr>
              <a:t>FOL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said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dirty="0">
                <a:latin typeface="Cambria"/>
                <a:cs typeface="Cambria"/>
              </a:rPr>
              <a:t>PNF if </a:t>
            </a:r>
            <a:r>
              <a:rPr spc="-5" dirty="0">
                <a:latin typeface="Cambria"/>
                <a:cs typeface="Cambria"/>
              </a:rPr>
              <a:t>and </a:t>
            </a:r>
            <a:r>
              <a:rPr spc="-15" dirty="0">
                <a:latin typeface="Cambria"/>
                <a:cs typeface="Cambria"/>
              </a:rPr>
              <a:t>only </a:t>
            </a:r>
            <a:r>
              <a:rPr dirty="0">
                <a:latin typeface="Cambria"/>
                <a:cs typeface="Cambria"/>
              </a:rPr>
              <a:t>if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 is </a:t>
            </a:r>
            <a:r>
              <a:rPr spc="-10" dirty="0">
                <a:latin typeface="Cambria"/>
                <a:cs typeface="Cambria"/>
              </a:rPr>
              <a:t>represented </a:t>
            </a:r>
            <a:r>
              <a:rPr dirty="0">
                <a:latin typeface="Cambria"/>
                <a:cs typeface="Cambria"/>
              </a:rPr>
              <a:t>as </a:t>
            </a:r>
            <a:r>
              <a:rPr spc="-5" dirty="0">
                <a:latin typeface="Cambria"/>
                <a:cs typeface="Cambria"/>
              </a:rPr>
              <a:t>(Q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) (Q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-5" dirty="0">
                <a:latin typeface="Cambria"/>
                <a:cs typeface="Cambria"/>
              </a:rPr>
              <a:t>) </a:t>
            </a:r>
            <a:r>
              <a:rPr dirty="0">
                <a:latin typeface="Cambria"/>
                <a:cs typeface="Cambria"/>
              </a:rPr>
              <a:t>… (Q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) </a:t>
            </a:r>
            <a:r>
              <a:rPr spc="-5" dirty="0">
                <a:latin typeface="Cambria"/>
                <a:cs typeface="Cambria"/>
              </a:rPr>
              <a:t>M, </a:t>
            </a:r>
            <a:r>
              <a:rPr spc="-15" dirty="0">
                <a:latin typeface="Cambria"/>
                <a:cs typeface="Cambria"/>
              </a:rPr>
              <a:t>where </a:t>
            </a:r>
            <a:r>
              <a:rPr spc="-5" dirty="0">
                <a:latin typeface="Cambria"/>
                <a:cs typeface="Cambria"/>
              </a:rPr>
              <a:t>Q</a:t>
            </a:r>
            <a:r>
              <a:rPr spc="-7" baseline="-20833" dirty="0">
                <a:latin typeface="Cambria"/>
                <a:cs typeface="Cambria"/>
              </a:rPr>
              <a:t>k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spc="-5" dirty="0">
                <a:latin typeface="Cambria"/>
                <a:cs typeface="Cambria"/>
              </a:rPr>
              <a:t>quantifiers </a:t>
            </a: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∀ </a:t>
            </a:r>
            <a:r>
              <a:rPr dirty="0">
                <a:latin typeface="Cambria"/>
                <a:cs typeface="Cambria"/>
              </a:rPr>
              <a:t>or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),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k 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 </a:t>
            </a:r>
            <a:r>
              <a:rPr spc="-5" dirty="0">
                <a:latin typeface="Cambria"/>
                <a:cs typeface="Cambria"/>
              </a:rPr>
              <a:t>variables </a:t>
            </a:r>
            <a:r>
              <a:rPr spc="-10" dirty="0">
                <a:latin typeface="Cambria"/>
                <a:cs typeface="Cambria"/>
              </a:rPr>
              <a:t>for </a:t>
            </a:r>
            <a:r>
              <a:rPr dirty="0">
                <a:latin typeface="Cambria"/>
                <a:cs typeface="Cambria"/>
              </a:rPr>
              <a:t>1 </a:t>
            </a:r>
            <a:r>
              <a:rPr spc="5" dirty="0">
                <a:latin typeface="Cambria"/>
                <a:cs typeface="Cambria"/>
              </a:rPr>
              <a:t>≤k </a:t>
            </a:r>
            <a:r>
              <a:rPr dirty="0">
                <a:latin typeface="Cambria"/>
                <a:cs typeface="Cambria"/>
              </a:rPr>
              <a:t>≤ n , </a:t>
            </a:r>
            <a:r>
              <a:rPr spc="-10" dirty="0">
                <a:latin typeface="Cambria"/>
                <a:cs typeface="Cambria"/>
              </a:rPr>
              <a:t>while </a:t>
            </a:r>
            <a:r>
              <a:rPr dirty="0">
                <a:latin typeface="Cambria"/>
                <a:cs typeface="Cambria"/>
              </a:rPr>
              <a:t>M is a </a:t>
            </a:r>
            <a:r>
              <a:rPr spc="-10" dirty="0">
                <a:latin typeface="Cambria"/>
                <a:cs typeface="Cambria"/>
              </a:rPr>
              <a:t>formula free </a:t>
            </a:r>
            <a:r>
              <a:rPr spc="-5" dirty="0">
                <a:latin typeface="Cambria"/>
                <a:cs typeface="Cambria"/>
              </a:rPr>
              <a:t>from quantifiers.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list </a:t>
            </a:r>
            <a:r>
              <a:rPr dirty="0">
                <a:latin typeface="Cambria"/>
                <a:cs typeface="Cambria"/>
              </a:rPr>
              <a:t>of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quantifiers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[(Q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)</a:t>
            </a:r>
            <a:r>
              <a:rPr dirty="0">
                <a:latin typeface="Cambria"/>
                <a:cs typeface="Cambria"/>
              </a:rPr>
              <a:t> …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(Q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)]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called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matrix</a:t>
            </a:r>
            <a:r>
              <a:rPr spc="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Here</a:t>
            </a:r>
            <a:r>
              <a:rPr dirty="0">
                <a:latin typeface="Cambria"/>
                <a:cs typeface="Cambria"/>
              </a:rPr>
              <a:t> M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assumed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 </a:t>
            </a:r>
            <a:r>
              <a:rPr spc="-10" dirty="0">
                <a:latin typeface="Cambria"/>
                <a:cs typeface="Cambria"/>
              </a:rPr>
              <a:t>represented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CNF</a:t>
            </a:r>
            <a:r>
              <a:rPr dirty="0">
                <a:latin typeface="Cambria"/>
                <a:cs typeface="Cambria"/>
              </a:rPr>
              <a:t> notation.</a:t>
            </a:r>
          </a:p>
          <a:p>
            <a:pPr marL="349885" indent="-287020" algn="just">
              <a:spcBef>
                <a:spcPts val="1080"/>
              </a:spcBef>
              <a:buFont typeface="Arial MT"/>
              <a:buChar char="•"/>
              <a:tabLst>
                <a:tab pos="350520" algn="l"/>
              </a:tabLst>
            </a:pPr>
            <a:r>
              <a:rPr spc="-30" dirty="0">
                <a:latin typeface="Cambria"/>
                <a:cs typeface="Cambria"/>
              </a:rPr>
              <a:t>For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eg.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X)(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Y) </a:t>
            </a:r>
            <a:r>
              <a:rPr spc="-5" dirty="0">
                <a:latin typeface="Cambria"/>
                <a:cs typeface="Cambria"/>
              </a:rPr>
              <a:t>[p(X)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q(X,Y)]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PNF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notation, </a:t>
            </a:r>
            <a:r>
              <a:rPr spc="-10" dirty="0">
                <a:latin typeface="Cambria"/>
                <a:cs typeface="Cambria"/>
              </a:rPr>
              <a:t>whereas</a:t>
            </a:r>
            <a:endParaRPr dirty="0">
              <a:latin typeface="Cambria"/>
              <a:cs typeface="Cambria"/>
            </a:endParaRPr>
          </a:p>
          <a:p>
            <a:pPr marL="1029969">
              <a:spcBef>
                <a:spcPts val="1085"/>
              </a:spcBef>
            </a:pPr>
            <a:r>
              <a:rPr dirty="0">
                <a:latin typeface="Cambria"/>
                <a:cs typeface="Cambria"/>
              </a:rPr>
              <a:t>(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-2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X)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[p(X)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→(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dirty="0">
                <a:latin typeface="Cambria"/>
                <a:cs typeface="Cambria"/>
              </a:rPr>
              <a:t>Y)q(X,Y)]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not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PNF</a:t>
            </a:r>
            <a:r>
              <a:rPr spc="-5" dirty="0">
                <a:latin typeface="Cambria"/>
                <a:cs typeface="Cambria"/>
              </a:rPr>
              <a:t> notation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777B76-095A-25B6-D9B5-CDC1D783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71</a:t>
            </a:fld>
            <a:endParaRPr lang="en-IN" spc="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-127862"/>
            <a:ext cx="12039599" cy="1231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" dirty="0"/>
              <a:t>Transformation</a:t>
            </a:r>
            <a:r>
              <a:rPr spc="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formula</a:t>
            </a:r>
            <a:r>
              <a:rPr dirty="0"/>
              <a:t> </a:t>
            </a:r>
            <a:r>
              <a:rPr spc="-15" dirty="0"/>
              <a:t>into</a:t>
            </a:r>
            <a:r>
              <a:rPr spc="-20" dirty="0"/>
              <a:t> Prenex</a:t>
            </a:r>
            <a:r>
              <a:rPr spc="45" dirty="0"/>
              <a:t> </a:t>
            </a:r>
            <a:r>
              <a:rPr spc="-5" dirty="0"/>
              <a:t>Normal </a:t>
            </a:r>
            <a:r>
              <a:rPr spc="-20" dirty="0"/>
              <a:t>Form(PNF)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1798743" y="3087185"/>
            <a:ext cx="8746912" cy="293606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spcBef>
                <a:spcPts val="1175"/>
              </a:spcBef>
            </a:pPr>
            <a:r>
              <a:rPr sz="2000" b="1" spc="-15" dirty="0"/>
              <a:t>Equivalence</a:t>
            </a:r>
            <a:r>
              <a:rPr sz="2000" b="1" spc="-30" dirty="0"/>
              <a:t> </a:t>
            </a:r>
            <a:r>
              <a:rPr sz="2000" b="1" spc="-20" dirty="0"/>
              <a:t>Laws:</a:t>
            </a:r>
            <a:r>
              <a:rPr sz="2000" b="1" spc="15" dirty="0"/>
              <a:t> </a:t>
            </a:r>
            <a:r>
              <a:rPr sz="2000" dirty="0"/>
              <a:t>(in</a:t>
            </a:r>
            <a:r>
              <a:rPr sz="2000" spc="-5" dirty="0"/>
              <a:t> </a:t>
            </a:r>
            <a:r>
              <a:rPr sz="2000" dirty="0"/>
              <a:t>addition</a:t>
            </a:r>
            <a:r>
              <a:rPr sz="2000" spc="-20" dirty="0"/>
              <a:t> to</a:t>
            </a:r>
            <a:r>
              <a:rPr sz="2000" spc="20" dirty="0"/>
              <a:t> </a:t>
            </a:r>
            <a:r>
              <a:rPr sz="2000" spc="-5" dirty="0"/>
              <a:t>Propositional</a:t>
            </a:r>
            <a:r>
              <a:rPr sz="2000" spc="-35" dirty="0"/>
              <a:t> </a:t>
            </a:r>
            <a:r>
              <a:rPr sz="2000" spc="-5" dirty="0"/>
              <a:t>Logic)</a:t>
            </a:r>
            <a:r>
              <a:rPr sz="2000" dirty="0"/>
              <a:t> </a:t>
            </a:r>
            <a:r>
              <a:rPr sz="2000" spc="-5" dirty="0"/>
              <a:t>[*</a:t>
            </a:r>
            <a:r>
              <a:rPr sz="2000" spc="10" dirty="0"/>
              <a:t> </a:t>
            </a:r>
            <a:r>
              <a:rPr sz="2000" dirty="0"/>
              <a:t>is</a:t>
            </a:r>
            <a:r>
              <a:rPr sz="2000" spc="-15" dirty="0"/>
              <a:t> </a:t>
            </a:r>
            <a:r>
              <a:rPr sz="2000" dirty="0"/>
              <a:t>V</a:t>
            </a:r>
            <a:r>
              <a:rPr sz="2000" spc="10" dirty="0"/>
              <a:t> </a:t>
            </a:r>
            <a:r>
              <a:rPr sz="2000" dirty="0"/>
              <a:t>or</a:t>
            </a:r>
            <a:r>
              <a:rPr sz="2000" spc="10" dirty="0"/>
              <a:t> </a:t>
            </a:r>
            <a:r>
              <a:rPr sz="2000" spc="-5" dirty="0"/>
              <a:t>Ʌ]</a:t>
            </a:r>
          </a:p>
          <a:p>
            <a:pPr marL="469900">
              <a:spcBef>
                <a:spcPts val="1085"/>
              </a:spcBef>
            </a:pPr>
            <a:r>
              <a:rPr sz="2000" b="1" spc="-25" dirty="0"/>
              <a:t>Law</a:t>
            </a:r>
            <a:r>
              <a:rPr sz="2000" b="1" spc="10" dirty="0"/>
              <a:t> </a:t>
            </a:r>
            <a:r>
              <a:rPr sz="2000" b="1" spc="-10" dirty="0"/>
              <a:t>1</a:t>
            </a:r>
            <a:r>
              <a:rPr sz="2000" spc="-10" dirty="0"/>
              <a:t>: </a:t>
            </a:r>
            <a:r>
              <a:rPr sz="2000" spc="-15" dirty="0"/>
              <a:t>(QX)</a:t>
            </a:r>
            <a:r>
              <a:rPr sz="2000" dirty="0"/>
              <a:t> </a:t>
            </a:r>
            <a:r>
              <a:rPr sz="2000" spc="-5" dirty="0"/>
              <a:t>α[X]</a:t>
            </a:r>
            <a:r>
              <a:rPr sz="2000" spc="5" dirty="0"/>
              <a:t> </a:t>
            </a:r>
            <a:r>
              <a:rPr sz="2000" dirty="0"/>
              <a:t>* β</a:t>
            </a:r>
            <a:r>
              <a:rPr sz="2000" spc="-5" dirty="0"/>
              <a:t>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15" dirty="0"/>
              <a:t>(QX)</a:t>
            </a:r>
            <a:r>
              <a:rPr sz="2000" dirty="0"/>
              <a:t> </a:t>
            </a:r>
            <a:r>
              <a:rPr sz="2000" spc="-5" dirty="0"/>
              <a:t>(α[X]</a:t>
            </a:r>
            <a:r>
              <a:rPr sz="2000" spc="5" dirty="0"/>
              <a:t> </a:t>
            </a:r>
            <a:r>
              <a:rPr sz="2000" dirty="0"/>
              <a:t>* β)</a:t>
            </a:r>
          </a:p>
          <a:p>
            <a:pPr marL="469900">
              <a:spcBef>
                <a:spcPts val="1080"/>
              </a:spcBef>
            </a:pPr>
            <a:r>
              <a:rPr sz="2000" b="1" spc="-25" dirty="0"/>
              <a:t>Law</a:t>
            </a:r>
            <a:r>
              <a:rPr sz="2000" b="1" spc="10" dirty="0"/>
              <a:t> </a:t>
            </a:r>
            <a:r>
              <a:rPr sz="2000" b="1" spc="-5" dirty="0"/>
              <a:t>2</a:t>
            </a:r>
            <a:r>
              <a:rPr sz="2000" spc="-5" dirty="0"/>
              <a:t>:</a:t>
            </a:r>
            <a:r>
              <a:rPr sz="2000" spc="-15" dirty="0"/>
              <a:t> </a:t>
            </a:r>
            <a:r>
              <a:rPr sz="2000" dirty="0"/>
              <a:t>α</a:t>
            </a:r>
            <a:r>
              <a:rPr sz="2000" spc="5" dirty="0"/>
              <a:t> </a:t>
            </a:r>
            <a:r>
              <a:rPr sz="2000" dirty="0"/>
              <a:t>*</a:t>
            </a:r>
            <a:r>
              <a:rPr sz="2000" spc="5" dirty="0"/>
              <a:t> </a:t>
            </a:r>
            <a:r>
              <a:rPr sz="2000" spc="-15" dirty="0"/>
              <a:t>(QX)</a:t>
            </a:r>
            <a:r>
              <a:rPr sz="2000" spc="-5" dirty="0"/>
              <a:t> β[X]</a:t>
            </a:r>
            <a:r>
              <a:rPr sz="2000" spc="-20" dirty="0"/>
              <a:t>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10" dirty="0"/>
              <a:t>(QX)(α</a:t>
            </a:r>
            <a:r>
              <a:rPr sz="2000" spc="-15" dirty="0"/>
              <a:t> </a:t>
            </a:r>
            <a:r>
              <a:rPr sz="2000" dirty="0"/>
              <a:t>*</a:t>
            </a:r>
            <a:r>
              <a:rPr sz="2000" spc="5" dirty="0"/>
              <a:t> </a:t>
            </a:r>
            <a:r>
              <a:rPr sz="2000" spc="-5" dirty="0"/>
              <a:t>β[X])</a:t>
            </a:r>
          </a:p>
          <a:p>
            <a:pPr marL="469900">
              <a:spcBef>
                <a:spcPts val="1080"/>
              </a:spcBef>
            </a:pPr>
            <a:r>
              <a:rPr sz="2000" b="1" spc="-25" dirty="0"/>
              <a:t>Law</a:t>
            </a:r>
            <a:r>
              <a:rPr sz="2000" b="1" spc="5" dirty="0"/>
              <a:t> </a:t>
            </a:r>
            <a:r>
              <a:rPr sz="2000" b="1" spc="-5" dirty="0"/>
              <a:t>3</a:t>
            </a:r>
            <a:r>
              <a:rPr sz="2000" spc="-5" dirty="0"/>
              <a:t>:</a:t>
            </a:r>
            <a:r>
              <a:rPr sz="2000" spc="-20" dirty="0"/>
              <a:t> </a:t>
            </a:r>
            <a:r>
              <a:rPr sz="2000" spc="-5" dirty="0"/>
              <a:t>~(</a:t>
            </a:r>
            <a:r>
              <a:rPr sz="2000" spc="-5" dirty="0">
                <a:latin typeface="Cambria Math"/>
                <a:cs typeface="Cambria Math"/>
              </a:rPr>
              <a:t>∀</a:t>
            </a:r>
            <a:r>
              <a:rPr sz="2000" spc="-5" dirty="0"/>
              <a:t>X)</a:t>
            </a:r>
            <a:r>
              <a:rPr sz="2000" spc="-10" dirty="0"/>
              <a:t> </a:t>
            </a:r>
            <a:r>
              <a:rPr sz="2000" spc="-5" dirty="0"/>
              <a:t>α[X]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∃</a:t>
            </a:r>
            <a:r>
              <a:rPr sz="2000" dirty="0"/>
              <a:t>X)</a:t>
            </a:r>
            <a:r>
              <a:rPr sz="2000" spc="-15" dirty="0"/>
              <a:t> </a:t>
            </a:r>
            <a:r>
              <a:rPr sz="2000" dirty="0"/>
              <a:t>(~</a:t>
            </a:r>
            <a:r>
              <a:rPr sz="2000" spc="-5" dirty="0"/>
              <a:t> </a:t>
            </a:r>
            <a:r>
              <a:rPr sz="2000" spc="-10" dirty="0"/>
              <a:t>α[X])</a:t>
            </a:r>
          </a:p>
          <a:p>
            <a:pPr marL="469900">
              <a:spcBef>
                <a:spcPts val="1085"/>
              </a:spcBef>
            </a:pPr>
            <a:r>
              <a:rPr sz="2000" b="1" spc="-25" dirty="0"/>
              <a:t>Law</a:t>
            </a:r>
            <a:r>
              <a:rPr sz="2000" b="1" spc="5" dirty="0"/>
              <a:t> </a:t>
            </a:r>
            <a:r>
              <a:rPr sz="2000" b="1" spc="-5" dirty="0"/>
              <a:t>4</a:t>
            </a:r>
            <a:r>
              <a:rPr sz="2000" spc="-5" dirty="0"/>
              <a:t>:</a:t>
            </a:r>
            <a:r>
              <a:rPr sz="2000" spc="-15" dirty="0"/>
              <a:t> </a:t>
            </a:r>
            <a:r>
              <a:rPr sz="2000" spc="-5" dirty="0"/>
              <a:t>~(</a:t>
            </a:r>
            <a:r>
              <a:rPr sz="2000" spc="-5" dirty="0">
                <a:latin typeface="Cambria Math"/>
                <a:cs typeface="Cambria Math"/>
              </a:rPr>
              <a:t>∃</a:t>
            </a:r>
            <a:r>
              <a:rPr sz="2000" spc="-5" dirty="0"/>
              <a:t>X)</a:t>
            </a:r>
            <a:r>
              <a:rPr sz="2000" spc="10" dirty="0"/>
              <a:t> </a:t>
            </a:r>
            <a:r>
              <a:rPr sz="2000" spc="-5" dirty="0"/>
              <a:t>α[X]</a:t>
            </a:r>
            <a:r>
              <a:rPr sz="2000" dirty="0"/>
              <a:t>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∀</a:t>
            </a:r>
            <a:r>
              <a:rPr sz="2000" dirty="0"/>
              <a:t>X)</a:t>
            </a:r>
            <a:r>
              <a:rPr sz="2000" spc="-10" dirty="0"/>
              <a:t> </a:t>
            </a:r>
            <a:r>
              <a:rPr sz="2000" dirty="0"/>
              <a:t>(~</a:t>
            </a:r>
            <a:r>
              <a:rPr sz="2000" spc="-5" dirty="0"/>
              <a:t> </a:t>
            </a:r>
            <a:r>
              <a:rPr sz="2000" spc="-10" dirty="0"/>
              <a:t>α[X])</a:t>
            </a:r>
          </a:p>
          <a:p>
            <a:pPr marL="469900">
              <a:spcBef>
                <a:spcPts val="1080"/>
              </a:spcBef>
            </a:pPr>
            <a:r>
              <a:rPr sz="2000" b="1" spc="-25" dirty="0"/>
              <a:t>Law</a:t>
            </a:r>
            <a:r>
              <a:rPr sz="2000" b="1" spc="10" dirty="0"/>
              <a:t> </a:t>
            </a:r>
            <a:r>
              <a:rPr sz="2000" b="1" spc="-5" dirty="0"/>
              <a:t>5</a:t>
            </a:r>
            <a:r>
              <a:rPr sz="2000" spc="-5" dirty="0"/>
              <a:t>:</a:t>
            </a:r>
            <a:r>
              <a:rPr sz="2000" spc="-15" dirty="0"/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∀</a:t>
            </a:r>
            <a:r>
              <a:rPr sz="2000" dirty="0"/>
              <a:t>X)</a:t>
            </a:r>
            <a:r>
              <a:rPr sz="2000" spc="-10" dirty="0"/>
              <a:t> </a:t>
            </a:r>
            <a:r>
              <a:rPr sz="2000" spc="-5" dirty="0"/>
              <a:t>α[X]</a:t>
            </a:r>
            <a:r>
              <a:rPr sz="2000" spc="5" dirty="0"/>
              <a:t> </a:t>
            </a:r>
            <a:r>
              <a:rPr sz="2000" dirty="0"/>
              <a:t>Ʌ</a:t>
            </a:r>
            <a:r>
              <a:rPr sz="2000" spc="-30" dirty="0"/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∀</a:t>
            </a:r>
            <a:r>
              <a:rPr sz="2000" dirty="0"/>
              <a:t>X)</a:t>
            </a:r>
            <a:r>
              <a:rPr sz="2000" spc="-10" dirty="0"/>
              <a:t> </a:t>
            </a:r>
            <a:r>
              <a:rPr sz="2000" spc="-5" dirty="0"/>
              <a:t>β[X]</a:t>
            </a:r>
            <a:r>
              <a:rPr sz="2000" spc="-25" dirty="0"/>
              <a:t>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10" dirty="0">
                <a:latin typeface="Cambria Math"/>
                <a:cs typeface="Cambria Math"/>
              </a:rPr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∀</a:t>
            </a:r>
            <a:r>
              <a:rPr sz="2000" dirty="0"/>
              <a:t>X)</a:t>
            </a:r>
            <a:r>
              <a:rPr sz="2000" spc="-10" dirty="0"/>
              <a:t> </a:t>
            </a:r>
            <a:r>
              <a:rPr sz="2000" spc="-5" dirty="0"/>
              <a:t>(α[X]</a:t>
            </a:r>
            <a:r>
              <a:rPr sz="2000" spc="-20" dirty="0"/>
              <a:t> </a:t>
            </a:r>
            <a:r>
              <a:rPr sz="2000" dirty="0"/>
              <a:t>Ʌ</a:t>
            </a:r>
            <a:r>
              <a:rPr sz="2000" spc="10" dirty="0"/>
              <a:t> </a:t>
            </a:r>
            <a:r>
              <a:rPr sz="2000" spc="-5" dirty="0"/>
              <a:t>β[X])</a:t>
            </a:r>
          </a:p>
          <a:p>
            <a:pPr marL="469900">
              <a:spcBef>
                <a:spcPts val="1080"/>
              </a:spcBef>
            </a:pPr>
            <a:r>
              <a:rPr sz="2000" b="1" spc="-25" dirty="0"/>
              <a:t>Law</a:t>
            </a:r>
            <a:r>
              <a:rPr sz="2000" b="1" spc="15" dirty="0"/>
              <a:t> </a:t>
            </a:r>
            <a:r>
              <a:rPr sz="2000" b="1" spc="-10" dirty="0"/>
              <a:t>6</a:t>
            </a:r>
            <a:r>
              <a:rPr sz="2000" spc="-10" dirty="0"/>
              <a:t>: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∃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/>
              <a:t>X)</a:t>
            </a:r>
            <a:r>
              <a:rPr sz="2000" spc="-5" dirty="0"/>
              <a:t> α[X]</a:t>
            </a:r>
            <a:r>
              <a:rPr sz="2000" spc="5" dirty="0"/>
              <a:t> </a:t>
            </a:r>
            <a:r>
              <a:rPr sz="2000" dirty="0"/>
              <a:t>V</a:t>
            </a:r>
            <a:r>
              <a:rPr sz="2000" spc="5" dirty="0"/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∃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/>
              <a:t>X)</a:t>
            </a:r>
            <a:r>
              <a:rPr sz="2000" spc="-5" dirty="0"/>
              <a:t> β[X]</a:t>
            </a:r>
            <a:r>
              <a:rPr sz="2000" spc="-15" dirty="0"/>
              <a:t> </a:t>
            </a:r>
            <a:r>
              <a:rPr sz="2000" dirty="0">
                <a:latin typeface="Cambria Math"/>
                <a:cs typeface="Cambria Math"/>
              </a:rPr>
              <a:t>≅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/>
              <a:t>(</a:t>
            </a:r>
            <a:r>
              <a:rPr sz="2000" dirty="0">
                <a:latin typeface="Cambria Math"/>
                <a:cs typeface="Cambria Math"/>
              </a:rPr>
              <a:t>∃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/>
              <a:t>X)</a:t>
            </a:r>
            <a:r>
              <a:rPr sz="2000" spc="-5" dirty="0"/>
              <a:t> (α[X]</a:t>
            </a:r>
            <a:r>
              <a:rPr sz="2000" spc="-20" dirty="0"/>
              <a:t> </a:t>
            </a:r>
            <a:r>
              <a:rPr sz="2000" dirty="0"/>
              <a:t>V</a:t>
            </a:r>
            <a:r>
              <a:rPr sz="2000" spc="20" dirty="0"/>
              <a:t> </a:t>
            </a:r>
            <a:r>
              <a:rPr sz="2000" spc="-5" dirty="0"/>
              <a:t>β[X])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4342" y="813517"/>
            <a:ext cx="8304530" cy="1211807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spcBef>
                <a:spcPts val="1180"/>
              </a:spcBef>
            </a:pPr>
            <a:r>
              <a:rPr b="1" spc="-15" dirty="0">
                <a:latin typeface="Cambria"/>
                <a:cs typeface="Cambria"/>
              </a:rPr>
              <a:t>Conversion</a:t>
            </a:r>
            <a:r>
              <a:rPr b="1" spc="-45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of</a:t>
            </a:r>
            <a:r>
              <a:rPr b="1" spc="-5" dirty="0">
                <a:latin typeface="Cambria"/>
                <a:cs typeface="Cambria"/>
              </a:rPr>
              <a:t> formula</a:t>
            </a:r>
            <a:r>
              <a:rPr b="1" spc="-15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into</a:t>
            </a:r>
            <a:r>
              <a:rPr b="1" spc="10" dirty="0">
                <a:latin typeface="Cambria"/>
                <a:cs typeface="Cambria"/>
              </a:rPr>
              <a:t> </a:t>
            </a:r>
            <a:r>
              <a:rPr b="1" dirty="0">
                <a:latin typeface="Cambria"/>
                <a:cs typeface="Cambria"/>
              </a:rPr>
              <a:t>PNF</a:t>
            </a:r>
            <a:r>
              <a:rPr b="1" spc="-2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notation</a:t>
            </a:r>
            <a:endParaRPr>
              <a:latin typeface="Cambria"/>
              <a:cs typeface="Cambria"/>
            </a:endParaRPr>
          </a:p>
          <a:p>
            <a:pPr marL="299085" marR="5080" indent="-287020">
              <a:lnSpc>
                <a:spcPts val="324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  <a:tab pos="579120" algn="l"/>
                <a:tab pos="1487805" algn="l"/>
                <a:tab pos="1960880" algn="l"/>
                <a:tab pos="2329180" algn="l"/>
                <a:tab pos="3024505" algn="l"/>
                <a:tab pos="4375785" algn="l"/>
                <a:tab pos="4726305" algn="l"/>
                <a:tab pos="5838825" algn="l"/>
                <a:tab pos="6357620" algn="l"/>
                <a:tab pos="6903084" algn="l"/>
                <a:tab pos="7567930" algn="l"/>
              </a:tabLst>
            </a:pPr>
            <a:r>
              <a:rPr dirty="0">
                <a:latin typeface="Cambria"/>
                <a:cs typeface="Cambria"/>
              </a:rPr>
              <a:t>A	</a:t>
            </a:r>
            <a:r>
              <a:rPr spc="-20" dirty="0">
                <a:latin typeface="Cambria"/>
                <a:cs typeface="Cambria"/>
              </a:rPr>
              <a:t>f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0" dirty="0">
                <a:latin typeface="Cambria"/>
                <a:cs typeface="Cambria"/>
              </a:rPr>
              <a:t>mul</a:t>
            </a:r>
            <a:r>
              <a:rPr dirty="0">
                <a:latin typeface="Cambria"/>
                <a:cs typeface="Cambria"/>
              </a:rPr>
              <a:t>a	</a:t>
            </a:r>
            <a:r>
              <a:rPr spc="-30" dirty="0">
                <a:latin typeface="Cambria"/>
                <a:cs typeface="Cambria"/>
              </a:rPr>
              <a:t>c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n	</a:t>
            </a:r>
            <a:r>
              <a:rPr spc="-5" dirty="0">
                <a:latin typeface="Cambria"/>
                <a:cs typeface="Cambria"/>
              </a:rPr>
              <a:t>b</a:t>
            </a:r>
            <a:r>
              <a:rPr dirty="0">
                <a:latin typeface="Cambria"/>
                <a:cs typeface="Cambria"/>
              </a:rPr>
              <a:t>e	</a:t>
            </a:r>
            <a:r>
              <a:rPr spc="5" dirty="0">
                <a:latin typeface="Cambria"/>
                <a:cs typeface="Cambria"/>
              </a:rPr>
              <a:t>ea</a:t>
            </a:r>
            <a:r>
              <a:rPr spc="-5" dirty="0">
                <a:latin typeface="Cambria"/>
                <a:cs typeface="Cambria"/>
              </a:rPr>
              <a:t>s</a:t>
            </a:r>
            <a:r>
              <a:rPr dirty="0">
                <a:latin typeface="Cambria"/>
                <a:cs typeface="Cambria"/>
              </a:rPr>
              <a:t>i</a:t>
            </a:r>
            <a:r>
              <a:rPr spc="-55" dirty="0">
                <a:latin typeface="Cambria"/>
                <a:cs typeface="Cambria"/>
              </a:rPr>
              <a:t>l</a:t>
            </a:r>
            <a:r>
              <a:rPr dirty="0">
                <a:latin typeface="Cambria"/>
                <a:cs typeface="Cambria"/>
              </a:rPr>
              <a:t>y	</a:t>
            </a:r>
            <a:r>
              <a:rPr spc="-10" dirty="0">
                <a:latin typeface="Cambria"/>
                <a:cs typeface="Cambria"/>
              </a:rPr>
              <a:t>t</a:t>
            </a:r>
            <a:r>
              <a:rPr spc="-25" dirty="0">
                <a:latin typeface="Cambria"/>
                <a:cs typeface="Cambria"/>
              </a:rPr>
              <a:t>r</a:t>
            </a:r>
            <a:r>
              <a:rPr spc="-15" dirty="0">
                <a:latin typeface="Cambria"/>
                <a:cs typeface="Cambria"/>
              </a:rPr>
              <a:t>a</a:t>
            </a:r>
            <a:r>
              <a:rPr spc="-5" dirty="0">
                <a:latin typeface="Cambria"/>
                <a:cs typeface="Cambria"/>
              </a:rPr>
              <a:t>ns</a:t>
            </a:r>
            <a:r>
              <a:rPr spc="-20" dirty="0">
                <a:latin typeface="Cambria"/>
                <a:cs typeface="Cambria"/>
              </a:rPr>
              <a:t>f</a:t>
            </a:r>
            <a:r>
              <a:rPr dirty="0">
                <a:latin typeface="Cambria"/>
                <a:cs typeface="Cambria"/>
              </a:rPr>
              <a:t>or</a:t>
            </a:r>
            <a:r>
              <a:rPr spc="-10" dirty="0">
                <a:latin typeface="Cambria"/>
                <a:cs typeface="Cambria"/>
              </a:rPr>
              <a:t>m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d	or	c</a:t>
            </a:r>
            <a:r>
              <a:rPr spc="-25" dirty="0">
                <a:latin typeface="Cambria"/>
                <a:cs typeface="Cambria"/>
              </a:rPr>
              <a:t>o</a:t>
            </a:r>
            <a:r>
              <a:rPr spc="-20" dirty="0">
                <a:latin typeface="Cambria"/>
                <a:cs typeface="Cambria"/>
              </a:rPr>
              <a:t>n</a:t>
            </a:r>
            <a:r>
              <a:rPr spc="-45"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r</a:t>
            </a:r>
            <a:r>
              <a:rPr spc="-35" dirty="0">
                <a:latin typeface="Cambria"/>
                <a:cs typeface="Cambria"/>
              </a:rPr>
              <a:t>t</a:t>
            </a:r>
            <a:r>
              <a:rPr spc="5" dirty="0">
                <a:latin typeface="Cambria"/>
                <a:cs typeface="Cambria"/>
              </a:rPr>
              <a:t>e</a:t>
            </a:r>
            <a:r>
              <a:rPr dirty="0">
                <a:latin typeface="Cambria"/>
                <a:cs typeface="Cambria"/>
              </a:rPr>
              <a:t>d	</a:t>
            </a:r>
            <a:r>
              <a:rPr spc="-20" dirty="0">
                <a:latin typeface="Cambria"/>
                <a:cs typeface="Cambria"/>
              </a:rPr>
              <a:t>i</a:t>
            </a:r>
            <a:r>
              <a:rPr spc="-5" dirty="0">
                <a:latin typeface="Cambria"/>
                <a:cs typeface="Cambria"/>
              </a:rPr>
              <a:t>n</a:t>
            </a:r>
            <a:r>
              <a:rPr spc="-30" dirty="0">
                <a:latin typeface="Cambria"/>
                <a:cs typeface="Cambria"/>
              </a:rPr>
              <a:t>t</a:t>
            </a:r>
            <a:r>
              <a:rPr dirty="0">
                <a:latin typeface="Cambria"/>
                <a:cs typeface="Cambria"/>
              </a:rPr>
              <a:t>o	</a:t>
            </a:r>
            <a:r>
              <a:rPr spc="5" dirty="0">
                <a:latin typeface="Cambria"/>
                <a:cs typeface="Cambria"/>
              </a:rPr>
              <a:t>P</a:t>
            </a:r>
            <a:r>
              <a:rPr dirty="0">
                <a:latin typeface="Cambria"/>
                <a:cs typeface="Cambria"/>
              </a:rPr>
              <a:t>NF	</a:t>
            </a:r>
            <a:r>
              <a:rPr spc="-10" dirty="0">
                <a:latin typeface="Cambria"/>
                <a:cs typeface="Cambria"/>
              </a:rPr>
              <a:t>u</a:t>
            </a:r>
            <a:r>
              <a:rPr spc="-5" dirty="0">
                <a:latin typeface="Cambria"/>
                <a:cs typeface="Cambria"/>
              </a:rPr>
              <a:t>s</a:t>
            </a:r>
            <a:r>
              <a:rPr dirty="0">
                <a:latin typeface="Cambria"/>
                <a:cs typeface="Cambria"/>
              </a:rPr>
              <a:t>i</a:t>
            </a:r>
            <a:r>
              <a:rPr spc="5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g	</a:t>
            </a:r>
            <a:r>
              <a:rPr spc="-45" dirty="0">
                <a:latin typeface="Cambria"/>
                <a:cs typeface="Cambria"/>
              </a:rPr>
              <a:t>v</a:t>
            </a:r>
            <a:r>
              <a:rPr spc="5" dirty="0">
                <a:latin typeface="Cambria"/>
                <a:cs typeface="Cambria"/>
              </a:rPr>
              <a:t>a</a:t>
            </a:r>
            <a:r>
              <a:rPr dirty="0">
                <a:latin typeface="Cambria"/>
                <a:cs typeface="Cambria"/>
              </a:rPr>
              <a:t>r</a:t>
            </a:r>
            <a:r>
              <a:rPr spc="-25" dirty="0">
                <a:latin typeface="Cambria"/>
                <a:cs typeface="Cambria"/>
              </a:rPr>
              <a:t>i</a:t>
            </a:r>
            <a:r>
              <a:rPr dirty="0">
                <a:latin typeface="Cambria"/>
                <a:cs typeface="Cambria"/>
              </a:rPr>
              <a:t>ous  </a:t>
            </a:r>
            <a:r>
              <a:rPr spc="-10" dirty="0">
                <a:latin typeface="Cambria"/>
                <a:cs typeface="Cambria"/>
              </a:rPr>
              <a:t>equivalence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laws.</a:t>
            </a:r>
            <a:endParaRPr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4342" y="2185874"/>
            <a:ext cx="2653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pc="-5" dirty="0">
                <a:latin typeface="Cambria"/>
                <a:cs typeface="Cambria"/>
              </a:rPr>
              <a:t>Some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conventions</a:t>
            </a:r>
            <a:r>
              <a:rPr spc="-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used:</a:t>
            </a:r>
            <a:endParaRPr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7383" y="2134050"/>
            <a:ext cx="3778885" cy="9531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7940" marR="5080" indent="-15240" algn="just">
              <a:lnSpc>
                <a:spcPct val="109500"/>
              </a:lnSpc>
              <a:spcBef>
                <a:spcPts val="305"/>
              </a:spcBef>
            </a:pPr>
            <a:r>
              <a:rPr dirty="0">
                <a:latin typeface="Cambria"/>
                <a:cs typeface="Cambria"/>
              </a:rPr>
              <a:t>α – </a:t>
            </a:r>
            <a:r>
              <a:rPr spc="-15" dirty="0">
                <a:latin typeface="Cambria"/>
                <a:cs typeface="Cambria"/>
              </a:rPr>
              <a:t>FOL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α </a:t>
            </a:r>
            <a:r>
              <a:rPr spc="-10" dirty="0">
                <a:latin typeface="Cambria"/>
                <a:cs typeface="Cambria"/>
              </a:rPr>
              <a:t>without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variable </a:t>
            </a:r>
            <a:r>
              <a:rPr dirty="0">
                <a:latin typeface="Cambria"/>
                <a:cs typeface="Cambria"/>
              </a:rPr>
              <a:t>X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α[X] </a:t>
            </a:r>
            <a:r>
              <a:rPr dirty="0">
                <a:latin typeface="Cambria"/>
                <a:cs typeface="Cambria"/>
              </a:rPr>
              <a:t>– </a:t>
            </a:r>
            <a:r>
              <a:rPr spc="-15" dirty="0">
                <a:latin typeface="Cambria"/>
                <a:cs typeface="Cambria"/>
              </a:rPr>
              <a:t>FOL </a:t>
            </a:r>
            <a:r>
              <a:rPr spc="-10" dirty="0">
                <a:latin typeface="Cambria"/>
                <a:cs typeface="Cambria"/>
              </a:rPr>
              <a:t>formula </a:t>
            </a:r>
            <a:r>
              <a:rPr dirty="0">
                <a:latin typeface="Cambria"/>
                <a:cs typeface="Cambria"/>
              </a:rPr>
              <a:t>α </a:t>
            </a:r>
            <a:r>
              <a:rPr spc="-5" dirty="0">
                <a:latin typeface="Cambria"/>
                <a:cs typeface="Cambria"/>
              </a:rPr>
              <a:t>with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variable </a:t>
            </a:r>
            <a:r>
              <a:rPr dirty="0">
                <a:latin typeface="Cambria"/>
                <a:cs typeface="Cambria"/>
              </a:rPr>
              <a:t>X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– Quantifier(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-2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 Math"/>
                <a:cs typeface="Cambria Math"/>
              </a:rPr>
              <a:t>∃</a:t>
            </a:r>
            <a:r>
              <a:rPr spc="-5" dirty="0">
                <a:latin typeface="Cambria"/>
                <a:cs typeface="Cambria"/>
              </a:rPr>
              <a:t>)</a:t>
            </a:r>
            <a:endParaRPr>
              <a:latin typeface="Cambria"/>
              <a:cs typeface="Cambri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14F1A5-80A0-6AAD-9412-C0EC4311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72</a:t>
            </a:fld>
            <a:endParaRPr lang="en-IN" spc="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137D7B-3015-7E3B-D6B2-44854D27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5553075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5AF37B-A28F-FA29-D40B-B236AB91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3" y="2854717"/>
            <a:ext cx="5629275" cy="3501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026FF6D-238D-EA33-233B-5615EE9C5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78" y="136525"/>
            <a:ext cx="5048250" cy="3292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00F4E8F-0C62-F5F9-47FA-C44892418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478" y="3429001"/>
            <a:ext cx="5364945" cy="3124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0515C4-F411-88D2-D047-59451022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73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696124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F52A88-D37A-7A6F-E563-613426C9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5486400" cy="3933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BF59FAC-6937-8B7C-B8CB-859AE2FC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37" y="3943613"/>
            <a:ext cx="5114925" cy="2485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36D6BA1-D8BF-01C7-1A73-C51A02BC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09431"/>
            <a:ext cx="4000500" cy="1876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C3A4ECC-A291-DE14-36CD-2DB414F4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75" y="0"/>
            <a:ext cx="4938188" cy="3248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F422D8C-E206-CB2A-6B2B-3A9650A7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74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764636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6B6EA8-E25D-4797-B357-53E885E4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PNF-Examples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E03C3A-78EA-BFDE-711C-D7BEE5CE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1612"/>
            <a:ext cx="5695950" cy="391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3A7667B-2321-4F0E-7B4D-03892B96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428749"/>
            <a:ext cx="5429250" cy="400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6F2B253-D8BC-907F-618D-2E0F86FE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410958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50C47B-2378-DC54-A377-03AE372F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2" y="29308"/>
            <a:ext cx="5715000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3F0050-3A79-9B22-5AC4-0F61E54C8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17" b="13870"/>
          <a:stretch/>
        </p:blipFill>
        <p:spPr>
          <a:xfrm>
            <a:off x="167641" y="3977640"/>
            <a:ext cx="576262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C933AB-93A6-A593-467B-B426FF98D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65" y="609600"/>
            <a:ext cx="5663675" cy="39810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263D154-53BE-56E6-E4D9-2F8313CD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373388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11506200" cy="1231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/>
              <a:t>Conversion</a:t>
            </a:r>
            <a:r>
              <a:rPr spc="3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PNF </a:t>
            </a:r>
            <a:r>
              <a:rPr spc="-10" dirty="0"/>
              <a:t>to</a:t>
            </a:r>
            <a:r>
              <a:rPr spc="-20" dirty="0"/>
              <a:t> </a:t>
            </a:r>
            <a:r>
              <a:rPr spc="-5" dirty="0"/>
              <a:t>its</a:t>
            </a:r>
            <a:r>
              <a:rPr spc="-20" dirty="0"/>
              <a:t> </a:t>
            </a:r>
            <a:r>
              <a:rPr spc="-5" dirty="0"/>
              <a:t>standard</a:t>
            </a:r>
            <a:r>
              <a:rPr spc="-20" dirty="0"/>
              <a:t> </a:t>
            </a:r>
            <a:r>
              <a:rPr dirty="0"/>
              <a:t>form</a:t>
            </a:r>
            <a:r>
              <a:rPr spc="5" dirty="0"/>
              <a:t> </a:t>
            </a:r>
            <a:r>
              <a:rPr spc="-10" dirty="0"/>
              <a:t>(Skolemization)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1830" y="2209800"/>
            <a:ext cx="8308340" cy="2907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15" indent="-287020" algn="just">
              <a:lnSpc>
                <a:spcPct val="150100"/>
              </a:lnSpc>
              <a:spcBef>
                <a:spcPts val="95"/>
              </a:spcBef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 prenex </a:t>
            </a:r>
            <a:r>
              <a:rPr spc="-5" dirty="0">
                <a:latin typeface="Cambria"/>
                <a:cs typeface="Cambria"/>
              </a:rPr>
              <a:t>normal form </a:t>
            </a:r>
            <a:r>
              <a:rPr dirty="0">
                <a:latin typeface="Cambria"/>
                <a:cs typeface="Cambria"/>
              </a:rPr>
              <a:t>of a </a:t>
            </a:r>
            <a:r>
              <a:rPr spc="-15" dirty="0">
                <a:latin typeface="Cambria"/>
                <a:cs typeface="Cambria"/>
              </a:rPr>
              <a:t>given formula </a:t>
            </a:r>
            <a:r>
              <a:rPr dirty="0">
                <a:latin typeface="Cambria"/>
                <a:cs typeface="Cambria"/>
              </a:rPr>
              <a:t>can </a:t>
            </a:r>
            <a:r>
              <a:rPr spc="-5" dirty="0">
                <a:latin typeface="Cambria"/>
                <a:cs typeface="Cambria"/>
              </a:rPr>
              <a:t>be further </a:t>
            </a:r>
            <a:r>
              <a:rPr spc="-10" dirty="0">
                <a:latin typeface="Cambria"/>
                <a:cs typeface="Cambria"/>
              </a:rPr>
              <a:t>transformed into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special </a:t>
            </a:r>
            <a:r>
              <a:rPr spc="-5" dirty="0">
                <a:latin typeface="Cambria"/>
                <a:cs typeface="Cambria"/>
              </a:rPr>
              <a:t>form </a:t>
            </a:r>
            <a:r>
              <a:rPr spc="-10" dirty="0">
                <a:latin typeface="Cambria"/>
                <a:cs typeface="Cambria"/>
              </a:rPr>
              <a:t>called skolemization </a:t>
            </a:r>
            <a:r>
              <a:rPr dirty="0">
                <a:latin typeface="Cambria"/>
                <a:cs typeface="Cambria"/>
              </a:rPr>
              <a:t>or </a:t>
            </a:r>
            <a:r>
              <a:rPr spc="-10" dirty="0">
                <a:latin typeface="Cambria"/>
                <a:cs typeface="Cambria"/>
              </a:rPr>
              <a:t>standard </a:t>
            </a:r>
            <a:r>
              <a:rPr spc="-5" dirty="0">
                <a:latin typeface="Cambria"/>
                <a:cs typeface="Cambria"/>
              </a:rPr>
              <a:t>form. </a:t>
            </a:r>
            <a:r>
              <a:rPr spc="-10" dirty="0">
                <a:latin typeface="Cambria"/>
                <a:cs typeface="Cambria"/>
              </a:rPr>
              <a:t>This </a:t>
            </a:r>
            <a:r>
              <a:rPr spc="-5" dirty="0">
                <a:latin typeface="Cambria"/>
                <a:cs typeface="Cambria"/>
              </a:rPr>
              <a:t>form </a:t>
            </a:r>
            <a:r>
              <a:rPr spc="-10" dirty="0">
                <a:latin typeface="Cambria"/>
                <a:cs typeface="Cambria"/>
              </a:rPr>
              <a:t>provides </a:t>
            </a:r>
            <a:r>
              <a:rPr spc="-5" dirty="0">
                <a:latin typeface="Cambria"/>
                <a:cs typeface="Cambria"/>
              </a:rPr>
              <a:t>clauses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which</a:t>
            </a:r>
            <a:r>
              <a:rPr dirty="0">
                <a:latin typeface="Cambria"/>
                <a:cs typeface="Cambria"/>
              </a:rPr>
              <a:t> can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 be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used</a:t>
            </a:r>
            <a:r>
              <a:rPr dirty="0">
                <a:latin typeface="Cambria"/>
                <a:cs typeface="Cambria"/>
              </a:rPr>
              <a:t> 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resolution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process</a:t>
            </a:r>
            <a:endParaRPr dirty="0">
              <a:latin typeface="Cambria"/>
              <a:cs typeface="Cambria"/>
            </a:endParaRPr>
          </a:p>
          <a:p>
            <a:pPr marL="299085" marR="5080" indent="-287020" algn="just">
              <a:lnSpc>
                <a:spcPct val="150000"/>
              </a:lnSpc>
              <a:buFont typeface="Arial MT"/>
              <a:buChar char="•"/>
              <a:tabLst>
                <a:tab pos="299720" algn="l"/>
              </a:tabLst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process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eliminating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existential</a:t>
            </a:r>
            <a:r>
              <a:rPr spc="-5" dirty="0">
                <a:latin typeface="Cambria"/>
                <a:cs typeface="Cambria"/>
              </a:rPr>
              <a:t> quantifiers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the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</a:t>
            </a:r>
            <a:r>
              <a:rPr dirty="0">
                <a:latin typeface="Cambria"/>
                <a:cs typeface="Cambria"/>
              </a:rPr>
              <a:t> of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PNF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notation </a:t>
            </a:r>
            <a:r>
              <a:rPr dirty="0">
                <a:latin typeface="Cambria"/>
                <a:cs typeface="Cambria"/>
              </a:rPr>
              <a:t>and </a:t>
            </a:r>
            <a:r>
              <a:rPr spc="-10" dirty="0">
                <a:latin typeface="Cambria"/>
                <a:cs typeface="Cambria"/>
              </a:rPr>
              <a:t>replacing the </a:t>
            </a:r>
            <a:r>
              <a:rPr spc="-5" dirty="0">
                <a:latin typeface="Cambria"/>
                <a:cs typeface="Cambria"/>
              </a:rPr>
              <a:t>corresponding </a:t>
            </a:r>
            <a:r>
              <a:rPr spc="-10" dirty="0">
                <a:latin typeface="Cambria"/>
                <a:cs typeface="Cambria"/>
              </a:rPr>
              <a:t>variable </a:t>
            </a:r>
            <a:r>
              <a:rPr spc="-15" dirty="0">
                <a:latin typeface="Cambria"/>
                <a:cs typeface="Cambria"/>
              </a:rPr>
              <a:t>by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10" dirty="0">
                <a:latin typeface="Cambria"/>
                <a:cs typeface="Cambria"/>
              </a:rPr>
              <a:t>constant </a:t>
            </a:r>
            <a:r>
              <a:rPr dirty="0">
                <a:latin typeface="Cambria"/>
                <a:cs typeface="Cambria"/>
              </a:rPr>
              <a:t>or a </a:t>
            </a:r>
            <a:r>
              <a:rPr spc="-5" dirty="0">
                <a:latin typeface="Cambria"/>
                <a:cs typeface="Cambria"/>
              </a:rPr>
              <a:t>function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skolemization,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such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function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called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skolem</a:t>
            </a:r>
            <a:r>
              <a:rPr spc="3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</a:t>
            </a:r>
            <a:r>
              <a:rPr spc="3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or</a:t>
            </a:r>
          </a:p>
          <a:p>
            <a:pPr marL="299085" algn="just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skolem </a:t>
            </a:r>
            <a:r>
              <a:rPr spc="-5" dirty="0">
                <a:latin typeface="Cambria"/>
                <a:cs typeface="Cambria"/>
              </a:rPr>
              <a:t>function</a:t>
            </a:r>
            <a:r>
              <a:rPr spc="-15" dirty="0">
                <a:latin typeface="Cambria"/>
                <a:cs typeface="Cambria"/>
              </a:rPr>
              <a:t> respectively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F2BD2A0-D67D-C3B8-C8E4-EB1F1B5A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77</a:t>
            </a:fld>
            <a:endParaRPr lang="en-IN" spc="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219258"/>
            <a:ext cx="11811000" cy="1231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/>
              <a:t>Conversion</a:t>
            </a:r>
            <a:r>
              <a:rPr spc="4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PNF</a:t>
            </a:r>
            <a:r>
              <a:rPr dirty="0"/>
              <a:t> </a:t>
            </a:r>
            <a:r>
              <a:rPr spc="-10" dirty="0"/>
              <a:t>to</a:t>
            </a:r>
            <a:r>
              <a:rPr spc="-25" dirty="0"/>
              <a:t> </a:t>
            </a:r>
            <a:r>
              <a:rPr spc="-5" dirty="0"/>
              <a:t>its</a:t>
            </a:r>
            <a:r>
              <a:rPr spc="-20" dirty="0"/>
              <a:t> </a:t>
            </a:r>
            <a:r>
              <a:rPr spc="-5" dirty="0"/>
              <a:t>standard </a:t>
            </a:r>
            <a:r>
              <a:rPr dirty="0"/>
              <a:t>form </a:t>
            </a:r>
            <a:r>
              <a:rPr spc="-10" dirty="0"/>
              <a:t>(Skolemization)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4600" y="1246798"/>
            <a:ext cx="8331834" cy="53778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5400">
              <a:spcBef>
                <a:spcPts val="1180"/>
              </a:spcBef>
            </a:pPr>
            <a:r>
              <a:rPr b="1" spc="-5" dirty="0">
                <a:latin typeface="Cambria"/>
                <a:cs typeface="Cambria"/>
              </a:rPr>
              <a:t>Skolemization</a:t>
            </a:r>
            <a:r>
              <a:rPr b="1" spc="-45" dirty="0">
                <a:latin typeface="Cambria"/>
                <a:cs typeface="Cambria"/>
              </a:rPr>
              <a:t> </a:t>
            </a:r>
            <a:r>
              <a:rPr b="1" spc="-5" dirty="0">
                <a:latin typeface="Cambria"/>
                <a:cs typeface="Cambria"/>
              </a:rPr>
              <a:t>Procedure</a:t>
            </a:r>
            <a:endParaRPr dirty="0">
              <a:latin typeface="Cambria"/>
              <a:cs typeface="Cambria"/>
            </a:endParaRPr>
          </a:p>
          <a:p>
            <a:pPr marL="311785" indent="-287020" algn="just">
              <a:spcBef>
                <a:spcPts val="1085"/>
              </a:spcBef>
              <a:buFont typeface="Wingdings"/>
              <a:buChar char=""/>
              <a:tabLst>
                <a:tab pos="312420" algn="l"/>
              </a:tabLst>
            </a:pPr>
            <a:r>
              <a:rPr spc="-5" dirty="0">
                <a:latin typeface="Cambria"/>
                <a:cs typeface="Cambria"/>
              </a:rPr>
              <a:t>Let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(Q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5" dirty="0">
                <a:latin typeface="Cambria"/>
                <a:cs typeface="Cambria"/>
              </a:rPr>
              <a:t>)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(Q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-5" dirty="0">
                <a:latin typeface="Cambria"/>
                <a:cs typeface="Cambria"/>
              </a:rPr>
              <a:t>X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-5" dirty="0">
                <a:latin typeface="Cambria"/>
                <a:cs typeface="Cambria"/>
              </a:rPr>
              <a:t>)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…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(Q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)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PNF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notation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corresponding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some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formula,</a:t>
            </a:r>
            <a:endParaRPr dirty="0">
              <a:latin typeface="Cambria"/>
              <a:cs typeface="Cambria"/>
            </a:endParaRPr>
          </a:p>
          <a:p>
            <a:pPr marL="311785">
              <a:spcBef>
                <a:spcPts val="1080"/>
              </a:spcBef>
            </a:pPr>
            <a:r>
              <a:rPr spc="-15" dirty="0">
                <a:latin typeface="Cambria"/>
                <a:cs typeface="Cambria"/>
              </a:rPr>
              <a:t>where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(Q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dirty="0">
                <a:latin typeface="Cambria"/>
                <a:cs typeface="Cambria"/>
              </a:rPr>
              <a:t>)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… (Q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n</a:t>
            </a:r>
            <a:r>
              <a:rPr dirty="0">
                <a:latin typeface="Cambria"/>
                <a:cs typeface="Cambria"/>
              </a:rPr>
              <a:t>)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represent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while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denotes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matrix</a:t>
            </a:r>
            <a:endParaRPr dirty="0">
              <a:latin typeface="Cambria"/>
              <a:cs typeface="Cambria"/>
            </a:endParaRPr>
          </a:p>
          <a:p>
            <a:pPr marL="25400">
              <a:spcBef>
                <a:spcPts val="1080"/>
              </a:spcBef>
            </a:pPr>
            <a:r>
              <a:rPr b="1" spc="-5" dirty="0">
                <a:latin typeface="Cambria"/>
                <a:cs typeface="Cambria"/>
              </a:rPr>
              <a:t>Skolemization</a:t>
            </a:r>
            <a:r>
              <a:rPr b="1" spc="-50" dirty="0">
                <a:latin typeface="Cambria"/>
                <a:cs typeface="Cambria"/>
              </a:rPr>
              <a:t> </a:t>
            </a:r>
            <a:r>
              <a:rPr b="1" spc="-10" dirty="0">
                <a:latin typeface="Cambria"/>
                <a:cs typeface="Cambria"/>
              </a:rPr>
              <a:t>Steps:</a:t>
            </a:r>
            <a:endParaRPr dirty="0">
              <a:latin typeface="Cambria"/>
              <a:cs typeface="Cambria"/>
            </a:endParaRPr>
          </a:p>
          <a:p>
            <a:pPr marL="311785" indent="-287020" algn="just">
              <a:spcBef>
                <a:spcPts val="1085"/>
              </a:spcBef>
              <a:buFont typeface="Wingdings"/>
              <a:buChar char=""/>
              <a:tabLst>
                <a:tab pos="312420" algn="l"/>
              </a:tabLst>
            </a:pPr>
            <a:r>
              <a:rPr spc="-5" dirty="0">
                <a:latin typeface="Cambria"/>
                <a:cs typeface="Cambria"/>
              </a:rPr>
              <a:t>Scan prefix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left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right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till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obtain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first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existential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quantifier</a:t>
            </a:r>
            <a:endParaRPr dirty="0">
              <a:latin typeface="Cambria"/>
              <a:cs typeface="Cambria"/>
            </a:endParaRPr>
          </a:p>
          <a:p>
            <a:pPr marL="558800" marR="17780" lvl="1" indent="-287020" algn="just">
              <a:lnSpc>
                <a:spcPts val="3240"/>
              </a:lnSpc>
              <a:spcBef>
                <a:spcPts val="290"/>
              </a:spcBef>
              <a:buFont typeface="Wingdings"/>
              <a:buChar char=""/>
              <a:tabLst>
                <a:tab pos="559435" algn="l"/>
              </a:tabLst>
            </a:pPr>
            <a:r>
              <a:rPr spc="-5" dirty="0">
                <a:latin typeface="Cambria"/>
                <a:cs typeface="Cambria"/>
              </a:rPr>
              <a:t>If </a:t>
            </a:r>
            <a:r>
              <a:rPr dirty="0">
                <a:latin typeface="Cambria"/>
                <a:cs typeface="Cambria"/>
              </a:rPr>
              <a:t>Q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dirty="0">
                <a:latin typeface="Cambria"/>
                <a:cs typeface="Cambria"/>
              </a:rPr>
              <a:t>first </a:t>
            </a:r>
            <a:r>
              <a:rPr spc="-10" dirty="0">
                <a:latin typeface="Cambria"/>
                <a:cs typeface="Cambria"/>
              </a:rPr>
              <a:t>existential </a:t>
            </a:r>
            <a:r>
              <a:rPr spc="-5" dirty="0">
                <a:latin typeface="Cambria"/>
                <a:cs typeface="Cambria"/>
              </a:rPr>
              <a:t>quantifier then </a:t>
            </a:r>
            <a:r>
              <a:rPr spc="-10" dirty="0">
                <a:latin typeface="Cambria"/>
                <a:cs typeface="Cambria"/>
              </a:rPr>
              <a:t>choose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new </a:t>
            </a:r>
            <a:r>
              <a:rPr spc="-10" dirty="0">
                <a:latin typeface="Cambria"/>
                <a:cs typeface="Cambria"/>
              </a:rPr>
              <a:t>constant </a:t>
            </a:r>
            <a:r>
              <a:rPr dirty="0">
                <a:latin typeface="Cambria"/>
                <a:cs typeface="Cambria"/>
              </a:rPr>
              <a:t>c </a:t>
            </a:r>
            <a:r>
              <a:rPr dirty="0">
                <a:latin typeface="Cambria Math"/>
                <a:cs typeface="Cambria Math"/>
              </a:rPr>
              <a:t>∉ </a:t>
            </a:r>
            <a:r>
              <a:rPr dirty="0">
                <a:latin typeface="Cambria"/>
                <a:cs typeface="Cambria"/>
              </a:rPr>
              <a:t>{ set of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constants </a:t>
            </a:r>
            <a:r>
              <a:rPr dirty="0">
                <a:latin typeface="Cambria"/>
                <a:cs typeface="Cambria"/>
              </a:rPr>
              <a:t>in M </a:t>
            </a:r>
            <a:r>
              <a:rPr spc="-5" dirty="0">
                <a:latin typeface="Cambria"/>
                <a:cs typeface="Cambria"/>
              </a:rPr>
              <a:t>}. </a:t>
            </a:r>
            <a:r>
              <a:rPr spc="-10" dirty="0">
                <a:latin typeface="Cambria"/>
                <a:cs typeface="Cambria"/>
              </a:rPr>
              <a:t>Replace </a:t>
            </a:r>
            <a:r>
              <a:rPr spc="-5" dirty="0">
                <a:latin typeface="Cambria"/>
                <a:cs typeface="Cambria"/>
              </a:rPr>
              <a:t>all </a:t>
            </a:r>
            <a:r>
              <a:rPr spc="-10" dirty="0">
                <a:latin typeface="Cambria"/>
                <a:cs typeface="Cambria"/>
              </a:rPr>
              <a:t>occurrences </a:t>
            </a:r>
            <a:r>
              <a:rPr dirty="0">
                <a:latin typeface="Cambria"/>
                <a:cs typeface="Cambria"/>
              </a:rPr>
              <a:t>of X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appearing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spc="-10" dirty="0">
                <a:latin typeface="Cambria"/>
                <a:cs typeface="Cambria"/>
              </a:rPr>
              <a:t>matrix </a:t>
            </a:r>
            <a:r>
              <a:rPr dirty="0">
                <a:latin typeface="Cambria"/>
                <a:cs typeface="Cambria"/>
              </a:rPr>
              <a:t>M </a:t>
            </a:r>
            <a:r>
              <a:rPr spc="-15" dirty="0">
                <a:latin typeface="Cambria"/>
                <a:cs typeface="Cambria"/>
              </a:rPr>
              <a:t>by </a:t>
            </a:r>
            <a:r>
              <a:rPr dirty="0">
                <a:latin typeface="Cambria"/>
                <a:cs typeface="Cambria"/>
              </a:rPr>
              <a:t>c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spc="-5" dirty="0">
                <a:latin typeface="Cambria"/>
                <a:cs typeface="Cambria"/>
              </a:rPr>
              <a:t> delete </a:t>
            </a:r>
            <a:r>
              <a:rPr dirty="0">
                <a:latin typeface="Cambria"/>
                <a:cs typeface="Cambria"/>
              </a:rPr>
              <a:t>(Q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spc="18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1</a:t>
            </a:r>
            <a:r>
              <a:rPr spc="-30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)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obtain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5" dirty="0">
                <a:latin typeface="Cambria"/>
                <a:cs typeface="Cambria"/>
              </a:rPr>
              <a:t> matrix</a:t>
            </a:r>
            <a:endParaRPr dirty="0">
              <a:latin typeface="Cambria"/>
              <a:cs typeface="Cambria"/>
            </a:endParaRPr>
          </a:p>
          <a:p>
            <a:pPr marL="558800" marR="20320" lvl="1" indent="-287020" algn="just">
              <a:lnSpc>
                <a:spcPts val="3240"/>
              </a:lnSpc>
              <a:buFont typeface="Wingdings"/>
              <a:buChar char=""/>
              <a:tabLst>
                <a:tab pos="559435" algn="l"/>
              </a:tabLst>
            </a:pPr>
            <a:r>
              <a:rPr spc="-5" dirty="0">
                <a:latin typeface="Cambria"/>
                <a:cs typeface="Cambria"/>
              </a:rPr>
              <a:t>If </a:t>
            </a:r>
            <a:r>
              <a:rPr dirty="0">
                <a:latin typeface="Cambria"/>
                <a:cs typeface="Cambria"/>
              </a:rPr>
              <a:t>Q</a:t>
            </a:r>
            <a:r>
              <a:rPr baseline="-20833" dirty="0">
                <a:latin typeface="Cambria"/>
                <a:cs typeface="Cambria"/>
              </a:rPr>
              <a:t>r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dirty="0">
                <a:latin typeface="Cambria"/>
                <a:cs typeface="Cambria"/>
              </a:rPr>
              <a:t>first </a:t>
            </a:r>
            <a:r>
              <a:rPr spc="-10" dirty="0">
                <a:latin typeface="Cambria"/>
                <a:cs typeface="Cambria"/>
              </a:rPr>
              <a:t>existential </a:t>
            </a:r>
            <a:r>
              <a:rPr spc="-5" dirty="0">
                <a:latin typeface="Cambria"/>
                <a:cs typeface="Cambria"/>
              </a:rPr>
              <a:t>quantifier </a:t>
            </a:r>
            <a:r>
              <a:rPr spc="-10" dirty="0">
                <a:latin typeface="Cambria"/>
                <a:cs typeface="Cambria"/>
              </a:rPr>
              <a:t>and </a:t>
            </a:r>
            <a:r>
              <a:rPr spc="-15" dirty="0">
                <a:latin typeface="Cambria"/>
                <a:cs typeface="Cambria"/>
              </a:rPr>
              <a:t>Q</a:t>
            </a:r>
            <a:r>
              <a:rPr spc="-22" baseline="-20833" dirty="0">
                <a:latin typeface="Cambria"/>
                <a:cs typeface="Cambria"/>
              </a:rPr>
              <a:t>1 </a:t>
            </a:r>
            <a:r>
              <a:rPr dirty="0">
                <a:latin typeface="Cambria"/>
                <a:cs typeface="Cambria"/>
              </a:rPr>
              <a:t>. . . </a:t>
            </a:r>
            <a:r>
              <a:rPr spc="-5" dirty="0">
                <a:latin typeface="Cambria"/>
                <a:cs typeface="Cambria"/>
              </a:rPr>
              <a:t>Q</a:t>
            </a:r>
            <a:r>
              <a:rPr spc="-7" baseline="-20833" dirty="0">
                <a:latin typeface="Cambria"/>
                <a:cs typeface="Cambria"/>
              </a:rPr>
              <a:t>r-1</a:t>
            </a:r>
            <a:r>
              <a:rPr spc="-5" dirty="0">
                <a:latin typeface="Cambria"/>
                <a:cs typeface="Cambria"/>
              </a:rPr>
              <a:t>are </a:t>
            </a:r>
            <a:r>
              <a:rPr spc="-15" dirty="0">
                <a:latin typeface="Cambria"/>
                <a:cs typeface="Cambria"/>
              </a:rPr>
              <a:t>universal </a:t>
            </a:r>
            <a:r>
              <a:rPr spc="-5" dirty="0">
                <a:latin typeface="Cambria"/>
                <a:cs typeface="Cambria"/>
              </a:rPr>
              <a:t>quantifiers 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appearing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before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</a:t>
            </a:r>
            <a:r>
              <a:rPr baseline="-20833" dirty="0">
                <a:latin typeface="Cambria"/>
                <a:cs typeface="Cambria"/>
              </a:rPr>
              <a:t>r</a:t>
            </a:r>
            <a:r>
              <a:rPr spc="330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choose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new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(r-1)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place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function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symbol</a:t>
            </a:r>
            <a:r>
              <a:rPr spc="10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f</a:t>
            </a:r>
            <a:r>
              <a:rPr spc="114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∉</a:t>
            </a:r>
            <a:r>
              <a:rPr spc="105" dirty="0">
                <a:latin typeface="Cambria Math"/>
                <a:cs typeface="Cambria Math"/>
              </a:rPr>
              <a:t> </a:t>
            </a:r>
            <a:r>
              <a:rPr spc="-10" dirty="0">
                <a:latin typeface="Cambria"/>
                <a:cs typeface="Cambria"/>
              </a:rPr>
              <a:t>{set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</a:p>
          <a:p>
            <a:pPr marL="558800" marR="20955" algn="just">
              <a:lnSpc>
                <a:spcPts val="3240"/>
              </a:lnSpc>
              <a:spcBef>
                <a:spcPts val="5"/>
              </a:spcBef>
            </a:pPr>
            <a:r>
              <a:rPr spc="-5" dirty="0">
                <a:latin typeface="Cambria"/>
                <a:cs typeface="Cambria"/>
              </a:rPr>
              <a:t>functions appearing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spc="-5" dirty="0">
                <a:latin typeface="Cambria"/>
                <a:cs typeface="Cambria"/>
              </a:rPr>
              <a:t>M}. </a:t>
            </a:r>
            <a:r>
              <a:rPr spc="-10" dirty="0">
                <a:latin typeface="Cambria"/>
                <a:cs typeface="Cambria"/>
              </a:rPr>
              <a:t>Replace </a:t>
            </a:r>
            <a:r>
              <a:rPr spc="-5" dirty="0">
                <a:latin typeface="Cambria"/>
                <a:cs typeface="Cambria"/>
              </a:rPr>
              <a:t>all </a:t>
            </a:r>
            <a:r>
              <a:rPr spc="-10" dirty="0">
                <a:latin typeface="Cambria"/>
                <a:cs typeface="Cambria"/>
              </a:rPr>
              <a:t>occurrences </a:t>
            </a:r>
            <a:r>
              <a:rPr dirty="0">
                <a:latin typeface="Cambria"/>
                <a:cs typeface="Cambria"/>
              </a:rPr>
              <a:t>of X</a:t>
            </a:r>
            <a:r>
              <a:rPr baseline="-20833" dirty="0">
                <a:latin typeface="Cambria"/>
                <a:cs typeface="Cambria"/>
              </a:rPr>
              <a:t>r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in </a:t>
            </a:r>
            <a:r>
              <a:rPr dirty="0">
                <a:latin typeface="Cambria"/>
                <a:cs typeface="Cambria"/>
              </a:rPr>
              <a:t>M </a:t>
            </a:r>
            <a:r>
              <a:rPr spc="-25" dirty="0">
                <a:latin typeface="Cambria"/>
                <a:cs typeface="Cambria"/>
              </a:rPr>
              <a:t>by </a:t>
            </a:r>
            <a:r>
              <a:rPr spc="5" dirty="0">
                <a:latin typeface="Cambria"/>
                <a:cs typeface="Cambria"/>
              </a:rPr>
              <a:t>f(X</a:t>
            </a:r>
            <a:r>
              <a:rPr spc="7" baseline="-20833" dirty="0">
                <a:latin typeface="Cambria"/>
                <a:cs typeface="Cambria"/>
              </a:rPr>
              <a:t>1</a:t>
            </a:r>
            <a:r>
              <a:rPr spc="5" dirty="0">
                <a:latin typeface="Cambria"/>
                <a:cs typeface="Cambria"/>
              </a:rPr>
              <a:t>, </a:t>
            </a:r>
            <a:r>
              <a:rPr dirty="0">
                <a:latin typeface="Cambria"/>
                <a:cs typeface="Cambria"/>
              </a:rPr>
              <a:t>. . . , X</a:t>
            </a:r>
            <a:r>
              <a:rPr baseline="-20833" dirty="0">
                <a:latin typeface="Cambria"/>
                <a:cs typeface="Cambria"/>
              </a:rPr>
              <a:t>r-1</a:t>
            </a:r>
            <a:r>
              <a:rPr dirty="0">
                <a:latin typeface="Cambria"/>
                <a:cs typeface="Cambria"/>
              </a:rPr>
              <a:t>)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remove</a:t>
            </a:r>
            <a:r>
              <a:rPr dirty="0">
                <a:latin typeface="Cambria"/>
                <a:cs typeface="Cambria"/>
              </a:rPr>
              <a:t> (Q</a:t>
            </a:r>
            <a:r>
              <a:rPr baseline="-20833" dirty="0">
                <a:latin typeface="Cambria"/>
                <a:cs typeface="Cambria"/>
              </a:rPr>
              <a:t>r</a:t>
            </a:r>
            <a:r>
              <a:rPr dirty="0">
                <a:latin typeface="Cambria"/>
                <a:cs typeface="Cambria"/>
              </a:rPr>
              <a:t>X</a:t>
            </a:r>
            <a:r>
              <a:rPr baseline="-20833" dirty="0">
                <a:latin typeface="Cambria"/>
                <a:cs typeface="Cambria"/>
              </a:rPr>
              <a:t>r</a:t>
            </a:r>
            <a:r>
              <a:rPr dirty="0">
                <a:latin typeface="Cambria"/>
                <a:cs typeface="Cambria"/>
              </a:rPr>
              <a:t>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prefix</a:t>
            </a:r>
            <a:endParaRPr dirty="0">
              <a:latin typeface="Cambria"/>
              <a:cs typeface="Cambria"/>
            </a:endParaRPr>
          </a:p>
          <a:p>
            <a:pPr marL="311785" indent="-287020" algn="just">
              <a:spcBef>
                <a:spcPts val="795"/>
              </a:spcBef>
              <a:buFont typeface="Wingdings"/>
              <a:buChar char=""/>
              <a:tabLst>
                <a:tab pos="312420" algn="l"/>
              </a:tabLst>
            </a:pPr>
            <a:r>
              <a:rPr dirty="0">
                <a:latin typeface="Cambria"/>
                <a:cs typeface="Cambria"/>
              </a:rPr>
              <a:t>Repeat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process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till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existential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quantifiers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removed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from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27F0BE0-0C69-32DF-AA1B-E465B654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78</a:t>
            </a:fld>
            <a:endParaRPr lang="en-IN" spc="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61227"/>
            <a:ext cx="3411854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Clauses</a:t>
            </a:r>
            <a:r>
              <a:rPr spc="-40" dirty="0"/>
              <a:t> </a:t>
            </a:r>
            <a:r>
              <a:rPr spc="-10" dirty="0"/>
              <a:t>in </a:t>
            </a:r>
            <a:r>
              <a:rPr spc="-20" dirty="0"/>
              <a:t>FOL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7840" y="916766"/>
            <a:ext cx="8357234" cy="5021888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86385" marR="33655" indent="-286385" algn="r">
              <a:spcBef>
                <a:spcPts val="1180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defined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closed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formula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written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1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(L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330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1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.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</a:t>
            </a:r>
            <a:r>
              <a:rPr baseline="-20833" dirty="0">
                <a:latin typeface="Cambria"/>
                <a:cs typeface="Cambria"/>
              </a:rPr>
              <a:t>m</a:t>
            </a:r>
            <a:r>
              <a:rPr dirty="0">
                <a:latin typeface="Cambria"/>
                <a:cs typeface="Cambria"/>
              </a:rPr>
              <a:t>),</a:t>
            </a:r>
            <a:r>
              <a:rPr spc="10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where</a:t>
            </a:r>
            <a:endParaRPr dirty="0">
              <a:latin typeface="Cambria"/>
              <a:cs typeface="Cambria"/>
            </a:endParaRPr>
          </a:p>
          <a:p>
            <a:pPr marL="3244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each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</a:t>
            </a:r>
            <a:r>
              <a:rPr spc="-7" baseline="-20833" dirty="0">
                <a:latin typeface="Cambria"/>
                <a:cs typeface="Cambria"/>
              </a:rPr>
              <a:t>i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literal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variables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occurring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</a:t>
            </a:r>
            <a:r>
              <a:rPr spc="-7" baseline="-20833" dirty="0">
                <a:latin typeface="Cambria"/>
                <a:cs typeface="Cambria"/>
              </a:rPr>
              <a:t>1,</a:t>
            </a:r>
            <a:r>
              <a:rPr spc="165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...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</a:t>
            </a:r>
            <a:r>
              <a:rPr spc="-7" baseline="-20833" dirty="0">
                <a:latin typeface="Cambria"/>
                <a:cs typeface="Cambria"/>
              </a:rPr>
              <a:t>m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universally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quantified</a:t>
            </a:r>
            <a:endParaRPr dirty="0">
              <a:latin typeface="Cambria"/>
              <a:cs typeface="Cambria"/>
            </a:endParaRPr>
          </a:p>
          <a:p>
            <a:pPr marL="286385" marR="30480" indent="-286385" algn="r">
              <a:spcBef>
                <a:spcPts val="1085"/>
              </a:spcBef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pc="-5" dirty="0">
                <a:latin typeface="Cambria"/>
                <a:cs typeface="Cambria"/>
              </a:rPr>
              <a:t>Let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S={C</a:t>
            </a:r>
            <a:r>
              <a:rPr spc="-7" baseline="-20833" dirty="0">
                <a:latin typeface="Cambria"/>
                <a:cs typeface="Cambria"/>
              </a:rPr>
              <a:t>1,</a:t>
            </a:r>
            <a:r>
              <a:rPr spc="494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...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1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</a:t>
            </a:r>
            <a:r>
              <a:rPr spc="-7" baseline="-20833" dirty="0">
                <a:latin typeface="Cambria"/>
                <a:cs typeface="Cambria"/>
              </a:rPr>
              <a:t>m</a:t>
            </a:r>
            <a:r>
              <a:rPr spc="52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}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clauses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19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represents</a:t>
            </a:r>
            <a:r>
              <a:rPr spc="20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standard</a:t>
            </a:r>
            <a:r>
              <a:rPr spc="2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</a:t>
            </a:r>
            <a:r>
              <a:rPr spc="20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1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21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given</a:t>
            </a:r>
            <a:endParaRPr dirty="0">
              <a:latin typeface="Cambria"/>
              <a:cs typeface="Cambria"/>
            </a:endParaRPr>
          </a:p>
          <a:p>
            <a:pPr marL="324485">
              <a:spcBef>
                <a:spcPts val="1080"/>
              </a:spcBef>
            </a:pPr>
            <a:r>
              <a:rPr spc="-10" dirty="0">
                <a:latin typeface="Cambria"/>
                <a:cs typeface="Cambria"/>
              </a:rPr>
              <a:t>formula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α.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-10" dirty="0">
                <a:latin typeface="Cambria"/>
                <a:cs typeface="Cambria"/>
              </a:rPr>
              <a:t> 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following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definitions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hold true:</a:t>
            </a:r>
            <a:endParaRPr dirty="0">
              <a:latin typeface="Cambria"/>
              <a:cs typeface="Cambria"/>
            </a:endParaRPr>
          </a:p>
          <a:p>
            <a:pPr marL="286385" marR="31115" lvl="1" indent="-286385" algn="r">
              <a:spcBef>
                <a:spcPts val="1080"/>
              </a:spcBef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dirty="0">
                <a:latin typeface="Cambria"/>
                <a:cs typeface="Cambria"/>
              </a:rPr>
              <a:t>A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said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its</a:t>
            </a:r>
            <a:r>
              <a:rPr spc="7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corresponding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7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</a:p>
          <a:p>
            <a:pPr marL="781685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unsatisfiable</a:t>
            </a:r>
            <a:endParaRPr dirty="0">
              <a:latin typeface="Cambria"/>
              <a:cs typeface="Cambria"/>
            </a:endParaRPr>
          </a:p>
          <a:p>
            <a:pPr marL="781685" marR="31750" lvl="1" indent="-287020">
              <a:lnSpc>
                <a:spcPct val="150000"/>
              </a:lnSpc>
              <a:buFont typeface="Wingdings"/>
              <a:buChar char=""/>
              <a:tabLst>
                <a:tab pos="781685" algn="l"/>
                <a:tab pos="782320" algn="l"/>
              </a:tabLst>
            </a:pPr>
            <a:r>
              <a:rPr dirty="0">
                <a:latin typeface="Cambria"/>
                <a:cs typeface="Cambria"/>
              </a:rPr>
              <a:t>S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said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spc="2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no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interpretation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satisfies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simultaneously</a:t>
            </a:r>
            <a:endParaRPr dirty="0">
              <a:latin typeface="Cambria"/>
              <a:cs typeface="Cambria"/>
            </a:endParaRPr>
          </a:p>
          <a:p>
            <a:pPr marL="781685" lvl="1" indent="-287020">
              <a:spcBef>
                <a:spcPts val="1085"/>
              </a:spcBef>
              <a:buFont typeface="Wingdings"/>
              <a:buChar char=""/>
              <a:tabLst>
                <a:tab pos="781685" algn="l"/>
                <a:tab pos="782320" algn="l"/>
              </a:tabLst>
            </a:pPr>
            <a:r>
              <a:rPr dirty="0">
                <a:latin typeface="Cambria"/>
                <a:cs typeface="Cambria"/>
              </a:rPr>
              <a:t>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said</a:t>
            </a:r>
            <a:r>
              <a:rPr spc="28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be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satisfiable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only</a:t>
            </a:r>
            <a:r>
              <a:rPr spc="2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each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clause</a:t>
            </a:r>
            <a:r>
              <a:rPr spc="29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7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satisfiable,</a:t>
            </a:r>
            <a:r>
              <a:rPr spc="27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i.e.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∃</a:t>
            </a:r>
            <a:r>
              <a:rPr spc="280" dirty="0">
                <a:latin typeface="Cambria Math"/>
                <a:cs typeface="Cambria Math"/>
              </a:rPr>
              <a:t> </a:t>
            </a:r>
            <a:r>
              <a:rPr spc="5" dirty="0">
                <a:latin typeface="Cambria"/>
                <a:cs typeface="Cambria"/>
              </a:rPr>
              <a:t>an</a:t>
            </a:r>
            <a:endParaRPr dirty="0">
              <a:latin typeface="Cambria"/>
              <a:cs typeface="Cambria"/>
            </a:endParaRPr>
          </a:p>
          <a:p>
            <a:pPr marL="781685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interpretation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satisfies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all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simultaneously</a:t>
            </a:r>
            <a:endParaRPr dirty="0">
              <a:latin typeface="Cambria"/>
              <a:cs typeface="Cambria"/>
            </a:endParaRPr>
          </a:p>
          <a:p>
            <a:pPr marL="781685" lvl="1" indent="-287020">
              <a:spcBef>
                <a:spcPts val="1080"/>
              </a:spcBef>
              <a:buFont typeface="Wingdings"/>
              <a:buChar char=""/>
              <a:tabLst>
                <a:tab pos="781685" algn="l"/>
                <a:tab pos="782320" algn="l"/>
              </a:tabLst>
            </a:pPr>
            <a:r>
              <a:rPr spc="-15" dirty="0">
                <a:latin typeface="Cambria"/>
                <a:cs typeface="Cambria"/>
              </a:rPr>
              <a:t>Alternatively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interpretation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24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said</a:t>
            </a:r>
            <a:r>
              <a:rPr spc="26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2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model</a:t>
            </a:r>
            <a:r>
              <a:rPr spc="2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2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and</a:t>
            </a:r>
            <a:r>
              <a:rPr spc="23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only</a:t>
            </a:r>
            <a:r>
              <a:rPr spc="254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if</a:t>
            </a:r>
            <a:r>
              <a:rPr spc="2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</a:t>
            </a:r>
            <a:r>
              <a:rPr spc="2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models</a:t>
            </a:r>
            <a:endParaRPr dirty="0">
              <a:latin typeface="Cambria"/>
              <a:cs typeface="Cambria"/>
            </a:endParaRPr>
          </a:p>
          <a:p>
            <a:pPr marL="781685">
              <a:spcBef>
                <a:spcPts val="1085"/>
              </a:spcBef>
            </a:pPr>
            <a:r>
              <a:rPr dirty="0">
                <a:latin typeface="Cambria"/>
                <a:cs typeface="Cambria"/>
              </a:rPr>
              <a:t>each</a:t>
            </a:r>
            <a:r>
              <a:rPr spc="-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DC7265F-3CCC-C92D-4495-0BAA536A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79</a:t>
            </a:fld>
            <a:endParaRPr lang="en-IN" spc="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8F871F-D6AA-1BDB-FCB5-8A72FCE8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Techniques of knowledge representation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35898C3-403A-9E82-106D-AFA7EAB46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1600200"/>
            <a:ext cx="6858000" cy="403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B6E8CA-5B39-90CC-5246-0566B43BC230}"/>
              </a:ext>
            </a:extLst>
          </p:cNvPr>
          <p:cNvSpPr txBox="1"/>
          <p:nvPr/>
        </p:nvSpPr>
        <p:spPr>
          <a:xfrm>
            <a:off x="1141828" y="1374445"/>
            <a:ext cx="6098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There are mainly four ways of knowledge representation which are given as follows:</a:t>
            </a:r>
          </a:p>
          <a:p>
            <a:pPr algn="just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Logical Representation</a:t>
            </a:r>
          </a:p>
          <a:p>
            <a:pPr algn="just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Semantic Network Representation</a:t>
            </a:r>
          </a:p>
          <a:p>
            <a:pPr algn="just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Frame Representation</a:t>
            </a:r>
          </a:p>
          <a:p>
            <a:pPr algn="just">
              <a:buFont typeface="+mj-lt"/>
              <a:buAutoNum type="arabicPeriod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Production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427C622-2C08-0FED-7772-DE29A478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893480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65584"/>
            <a:ext cx="10261916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Resolution</a:t>
            </a:r>
            <a:r>
              <a:rPr spc="-50" dirty="0"/>
              <a:t> </a:t>
            </a:r>
            <a:r>
              <a:rPr spc="-5" dirty="0"/>
              <a:t>Refutation</a:t>
            </a:r>
            <a:r>
              <a:rPr spc="-20" dirty="0"/>
              <a:t> </a:t>
            </a:r>
            <a:r>
              <a:rPr dirty="0"/>
              <a:t>Method</a:t>
            </a:r>
            <a:r>
              <a:rPr spc="-50" dirty="0"/>
              <a:t> </a:t>
            </a:r>
            <a:r>
              <a:rPr spc="-10" dirty="0"/>
              <a:t>in</a:t>
            </a:r>
            <a:r>
              <a:rPr spc="-20" dirty="0"/>
              <a:t> FOL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0083" y="709024"/>
            <a:ext cx="8331834" cy="5439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marR="17780" indent="-287020" algn="just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312420" algn="l"/>
              </a:tabLst>
            </a:pPr>
            <a:r>
              <a:rPr spc="-10" dirty="0">
                <a:latin typeface="Cambria"/>
                <a:cs typeface="Cambria"/>
              </a:rPr>
              <a:t>Resolution </a:t>
            </a:r>
            <a:r>
              <a:rPr spc="-5" dirty="0">
                <a:latin typeface="Cambria"/>
                <a:cs typeface="Cambria"/>
              </a:rPr>
              <a:t>Refutation </a:t>
            </a:r>
            <a:r>
              <a:rPr spc="-10" dirty="0">
                <a:latin typeface="Cambria"/>
                <a:cs typeface="Cambria"/>
              </a:rPr>
              <a:t>Method </a:t>
            </a:r>
            <a:r>
              <a:rPr spc="-15" dirty="0">
                <a:latin typeface="Cambria"/>
                <a:cs typeface="Cambria"/>
              </a:rPr>
              <a:t>in FOL </a:t>
            </a:r>
            <a:r>
              <a:rPr dirty="0">
                <a:latin typeface="Cambria"/>
                <a:cs typeface="Cambria"/>
              </a:rPr>
              <a:t>is </a:t>
            </a:r>
            <a:r>
              <a:rPr spc="-5" dirty="0">
                <a:latin typeface="Cambria"/>
                <a:cs typeface="Cambria"/>
              </a:rPr>
              <a:t>used </a:t>
            </a:r>
            <a:r>
              <a:rPr spc="-20" dirty="0">
                <a:latin typeface="Cambria"/>
                <a:cs typeface="Cambria"/>
              </a:rPr>
              <a:t>to </a:t>
            </a:r>
            <a:r>
              <a:rPr spc="-10" dirty="0">
                <a:latin typeface="Cambria"/>
                <a:cs typeface="Cambria"/>
              </a:rPr>
              <a:t>test </a:t>
            </a:r>
            <a:r>
              <a:rPr spc="-5" dirty="0">
                <a:latin typeface="Cambria"/>
                <a:cs typeface="Cambria"/>
              </a:rPr>
              <a:t>unsatisfiability </a:t>
            </a:r>
            <a:r>
              <a:rPr dirty="0">
                <a:latin typeface="Cambria"/>
                <a:cs typeface="Cambria"/>
              </a:rPr>
              <a:t>of a </a:t>
            </a:r>
            <a:r>
              <a:rPr spc="-10" dirty="0">
                <a:latin typeface="Cambria"/>
                <a:cs typeface="Cambria"/>
              </a:rPr>
              <a:t>set </a:t>
            </a:r>
            <a:r>
              <a:rPr dirty="0">
                <a:latin typeface="Cambria"/>
                <a:cs typeface="Cambria"/>
              </a:rPr>
              <a:t>(S) of 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corresponding</a:t>
            </a:r>
            <a:r>
              <a:rPr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to</a:t>
            </a:r>
            <a:r>
              <a:rPr spc="36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</a:t>
            </a:r>
            <a:r>
              <a:rPr spc="-5" dirty="0">
                <a:latin typeface="Cambria"/>
                <a:cs typeface="Cambria"/>
              </a:rPr>
              <a:t> formula.</a:t>
            </a:r>
            <a:r>
              <a:rPr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It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extension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40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 </a:t>
            </a:r>
            <a:r>
              <a:rPr spc="-5" dirty="0">
                <a:latin typeface="Cambria"/>
                <a:cs typeface="Cambria"/>
              </a:rPr>
              <a:t> Resolution Refutation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Method</a:t>
            </a:r>
            <a:r>
              <a:rPr dirty="0">
                <a:latin typeface="Cambria"/>
                <a:cs typeface="Cambria"/>
              </a:rPr>
              <a:t> in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Propositional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Logic</a:t>
            </a:r>
            <a:endParaRPr dirty="0">
              <a:latin typeface="Cambria"/>
              <a:cs typeface="Cambria"/>
            </a:endParaRPr>
          </a:p>
          <a:p>
            <a:pPr marL="311785" indent="-287020" algn="just">
              <a:spcBef>
                <a:spcPts val="1080"/>
              </a:spcBef>
              <a:buFont typeface="Arial MT"/>
              <a:buChar char="•"/>
              <a:tabLst>
                <a:tab pos="312420" algn="l"/>
              </a:tabLst>
            </a:pPr>
            <a:r>
              <a:rPr spc="-5" dirty="0">
                <a:latin typeface="Cambria"/>
                <a:cs typeface="Cambria"/>
              </a:rPr>
              <a:t>Find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resolvent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two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clauses</a:t>
            </a:r>
            <a:r>
              <a:rPr spc="3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270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-5" dirty="0">
                <a:latin typeface="Cambria"/>
                <a:cs typeface="Cambria"/>
              </a:rPr>
              <a:t>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where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p,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r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are</a:t>
            </a:r>
            <a:r>
              <a:rPr spc="4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predicate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symbols,</a:t>
            </a:r>
            <a:endParaRPr dirty="0">
              <a:latin typeface="Cambria"/>
              <a:cs typeface="Cambria"/>
            </a:endParaRPr>
          </a:p>
          <a:p>
            <a:pPr marL="311785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X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variable</a:t>
            </a:r>
            <a:r>
              <a:rPr dirty="0">
                <a:latin typeface="Cambria"/>
                <a:cs typeface="Cambria"/>
              </a:rPr>
              <a:t> and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f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a</a:t>
            </a:r>
            <a:r>
              <a:rPr spc="-5" dirty="0">
                <a:latin typeface="Cambria"/>
                <a:cs typeface="Cambria"/>
              </a:rPr>
              <a:t> unary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function</a:t>
            </a:r>
            <a:endParaRPr dirty="0">
              <a:latin typeface="Cambria"/>
              <a:cs typeface="Cambria"/>
            </a:endParaRPr>
          </a:p>
          <a:p>
            <a:pPr marL="73533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1</a:t>
            </a:r>
            <a:r>
              <a:rPr spc="-15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p(X)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q(X)</a:t>
            </a:r>
            <a:endParaRPr dirty="0">
              <a:latin typeface="Cambria"/>
              <a:cs typeface="Cambria"/>
            </a:endParaRPr>
          </a:p>
          <a:p>
            <a:pPr marL="735330">
              <a:spcBef>
                <a:spcPts val="1085"/>
              </a:spcBef>
            </a:pP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2</a:t>
            </a:r>
            <a:r>
              <a:rPr spc="202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~p(f(X))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r(X)</a:t>
            </a:r>
            <a:endParaRPr dirty="0">
              <a:latin typeface="Cambria"/>
              <a:cs typeface="Cambria"/>
            </a:endParaRPr>
          </a:p>
          <a:p>
            <a:pPr marL="25400">
              <a:spcBef>
                <a:spcPts val="1080"/>
              </a:spcBef>
              <a:tabLst>
                <a:tab pos="1085850" algn="l"/>
              </a:tabLst>
            </a:pPr>
            <a:r>
              <a:rPr spc="-5" dirty="0">
                <a:latin typeface="Cambria"/>
                <a:cs typeface="Cambria"/>
              </a:rPr>
              <a:t>Solution:	If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pc="-30" dirty="0">
                <a:latin typeface="Cambria"/>
                <a:cs typeface="Cambria"/>
              </a:rPr>
              <a:t>we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substitute</a:t>
            </a:r>
            <a:r>
              <a:rPr spc="36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f(a)</a:t>
            </a:r>
            <a:r>
              <a:rPr spc="34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in</a:t>
            </a:r>
            <a:r>
              <a:rPr spc="35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</a:t>
            </a:r>
            <a:r>
              <a:rPr spc="-15" baseline="-20833" dirty="0">
                <a:latin typeface="Cambria"/>
                <a:cs typeface="Cambria"/>
              </a:rPr>
              <a:t>1</a:t>
            </a:r>
            <a:r>
              <a:rPr spc="217" baseline="-20833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and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5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for</a:t>
            </a:r>
            <a:r>
              <a:rPr spc="34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X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3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</a:t>
            </a:r>
            <a:r>
              <a:rPr spc="-15" baseline="-20833" dirty="0">
                <a:latin typeface="Cambria"/>
                <a:cs typeface="Cambria"/>
              </a:rPr>
              <a:t>2</a:t>
            </a:r>
            <a:r>
              <a:rPr spc="-10" dirty="0">
                <a:latin typeface="Cambria"/>
                <a:cs typeface="Cambria"/>
              </a:rPr>
              <a:t>,</a:t>
            </a:r>
            <a:r>
              <a:rPr spc="335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where</a:t>
            </a:r>
            <a:r>
              <a:rPr spc="3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3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new</a:t>
            </a:r>
          </a:p>
          <a:p>
            <a:pPr marL="2540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constant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from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domain,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then</a:t>
            </a:r>
            <a:r>
              <a:rPr spc="-15" dirty="0">
                <a:latin typeface="Cambria"/>
                <a:cs typeface="Cambria"/>
              </a:rPr>
              <a:t> we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obtain</a:t>
            </a:r>
          </a:p>
          <a:p>
            <a:pPr marL="735330">
              <a:spcBef>
                <a:spcPts val="1085"/>
              </a:spcBef>
            </a:pPr>
            <a:r>
              <a:rPr spc="-10" dirty="0">
                <a:latin typeface="Cambria"/>
                <a:cs typeface="Cambria"/>
              </a:rPr>
              <a:t>CL</a:t>
            </a:r>
            <a:r>
              <a:rPr spc="-15" baseline="-20833" dirty="0">
                <a:latin typeface="Cambria"/>
                <a:cs typeface="Cambria"/>
              </a:rPr>
              <a:t>3</a:t>
            </a:r>
            <a:r>
              <a:rPr spc="-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p(f(a))</a:t>
            </a:r>
            <a:r>
              <a:rPr spc="-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q(f(a))</a:t>
            </a:r>
          </a:p>
          <a:p>
            <a:pPr marL="735330">
              <a:spcBef>
                <a:spcPts val="1080"/>
              </a:spcBef>
            </a:pP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4</a:t>
            </a:r>
            <a:r>
              <a:rPr spc="202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~p(f(a))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r(a)</a:t>
            </a:r>
          </a:p>
          <a:p>
            <a:pPr marL="25400">
              <a:spcBef>
                <a:spcPts val="1080"/>
              </a:spcBef>
            </a:pPr>
            <a:r>
              <a:rPr spc="-50" dirty="0">
                <a:latin typeface="Cambria"/>
                <a:cs typeface="Cambria"/>
              </a:rPr>
              <a:t>We</a:t>
            </a:r>
            <a:r>
              <a:rPr spc="-5" dirty="0">
                <a:latin typeface="Cambria"/>
                <a:cs typeface="Cambria"/>
              </a:rPr>
              <a:t> observe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3</a:t>
            </a:r>
            <a:r>
              <a:rPr spc="18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CL</a:t>
            </a:r>
            <a:r>
              <a:rPr spc="-7" baseline="-20833" dirty="0">
                <a:latin typeface="Cambria"/>
                <a:cs typeface="Cambria"/>
              </a:rPr>
              <a:t>4</a:t>
            </a:r>
            <a:r>
              <a:rPr spc="7" baseline="-20833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have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complementary</a:t>
            </a:r>
            <a:r>
              <a:rPr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literals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as</a:t>
            </a:r>
            <a:r>
              <a:rPr spc="5" dirty="0">
                <a:latin typeface="Cambria"/>
                <a:cs typeface="Cambria"/>
              </a:rPr>
              <a:t> p(f(a))</a:t>
            </a:r>
            <a:r>
              <a:rPr spc="-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 </a:t>
            </a:r>
            <a:r>
              <a:rPr spc="5" dirty="0">
                <a:latin typeface="Cambria"/>
                <a:cs typeface="Cambria"/>
              </a:rPr>
              <a:t>p(f(a))</a:t>
            </a:r>
            <a:endParaRPr dirty="0">
              <a:latin typeface="Cambria"/>
              <a:cs typeface="Cambria"/>
            </a:endParaRPr>
          </a:p>
          <a:p>
            <a:pPr marL="25400">
              <a:spcBef>
                <a:spcPts val="1085"/>
              </a:spcBef>
            </a:pPr>
            <a:r>
              <a:rPr spc="-10" dirty="0">
                <a:latin typeface="Cambria"/>
                <a:cs typeface="Cambria"/>
              </a:rPr>
              <a:t>Resolvent</a:t>
            </a:r>
            <a:r>
              <a:rPr spc="-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0" dirty="0">
                <a:latin typeface="Cambria"/>
                <a:cs typeface="Cambria"/>
              </a:rPr>
              <a:t> CL</a:t>
            </a:r>
            <a:r>
              <a:rPr spc="-15" baseline="-20833" dirty="0">
                <a:latin typeface="Cambria"/>
                <a:cs typeface="Cambria"/>
              </a:rPr>
              <a:t>3</a:t>
            </a:r>
            <a:r>
              <a:rPr spc="217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CL</a:t>
            </a:r>
            <a:r>
              <a:rPr spc="-15" baseline="-20833" dirty="0">
                <a:latin typeface="Cambria"/>
                <a:cs typeface="Cambria"/>
              </a:rPr>
              <a:t>4</a:t>
            </a:r>
            <a:r>
              <a:rPr spc="30" baseline="-20833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q(f(a))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r(a)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F0B7AE-267F-910A-37F1-D6729F9B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80</a:t>
            </a:fld>
            <a:endParaRPr lang="en-IN" spc="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89598"/>
            <a:ext cx="93726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Resolution</a:t>
            </a:r>
            <a:r>
              <a:rPr spc="-45" dirty="0"/>
              <a:t> </a:t>
            </a:r>
            <a:r>
              <a:rPr spc="-5" dirty="0"/>
              <a:t>Refutation</a:t>
            </a:r>
            <a:r>
              <a:rPr spc="-15" dirty="0"/>
              <a:t> </a:t>
            </a:r>
            <a:r>
              <a:rPr dirty="0"/>
              <a:t>Method</a:t>
            </a:r>
            <a:r>
              <a:rPr spc="-55" dirty="0"/>
              <a:t> </a:t>
            </a:r>
            <a:r>
              <a:rPr spc="-10" dirty="0"/>
              <a:t>in</a:t>
            </a:r>
            <a:r>
              <a:rPr spc="-15" dirty="0"/>
              <a:t> </a:t>
            </a:r>
            <a:r>
              <a:rPr spc="-20" dirty="0"/>
              <a:t>FOL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9800" y="1975167"/>
            <a:ext cx="8239759" cy="290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2565">
              <a:lnSpc>
                <a:spcPct val="150100"/>
              </a:lnSpc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Show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</a:t>
            </a:r>
            <a:r>
              <a:rPr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1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(X)(p(X)</a:t>
            </a:r>
            <a:r>
              <a:rPr spc="-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~[q(X)→p(X)])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Solution:</a:t>
            </a:r>
            <a:endParaRPr dirty="0"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p(X)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~[q(X)→p(X)]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≅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p(X) Ʌ</a:t>
            </a:r>
            <a:r>
              <a:rPr spc="-5" dirty="0">
                <a:latin typeface="Cambria"/>
                <a:cs typeface="Cambria"/>
              </a:rPr>
              <a:t> ~[~q(X)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V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p(X)]</a:t>
            </a:r>
          </a:p>
          <a:p>
            <a:pPr marL="2094864">
              <a:spcBef>
                <a:spcPts val="1080"/>
              </a:spcBef>
            </a:pPr>
            <a:r>
              <a:rPr dirty="0">
                <a:latin typeface="Cambria Math"/>
                <a:cs typeface="Cambria Math"/>
              </a:rPr>
              <a:t>≅</a:t>
            </a:r>
            <a:r>
              <a:rPr spc="-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p(X)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~~q(X)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~p(X)</a:t>
            </a:r>
            <a:endParaRPr dirty="0">
              <a:latin typeface="Cambria"/>
              <a:cs typeface="Cambria"/>
            </a:endParaRPr>
          </a:p>
          <a:p>
            <a:pPr marL="2094864">
              <a:spcBef>
                <a:spcPts val="1085"/>
              </a:spcBef>
            </a:pPr>
            <a:r>
              <a:rPr dirty="0">
                <a:latin typeface="Cambria Math"/>
                <a:cs typeface="Cambria Math"/>
              </a:rPr>
              <a:t>≅</a:t>
            </a:r>
            <a:r>
              <a:rPr spc="-10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p(X)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q(X)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Ʌ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~p(X)</a:t>
            </a:r>
            <a:endParaRPr dirty="0">
              <a:latin typeface="Cambria"/>
              <a:cs typeface="Cambria"/>
            </a:endParaRPr>
          </a:p>
          <a:p>
            <a:pPr marL="12700" marR="5080">
              <a:lnSpc>
                <a:spcPct val="150000"/>
              </a:lnSpc>
            </a:pPr>
            <a:r>
              <a:rPr spc="-10" dirty="0">
                <a:latin typeface="Cambria"/>
                <a:cs typeface="Cambria"/>
              </a:rPr>
              <a:t>The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set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clauses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written</a:t>
            </a:r>
            <a:r>
              <a:rPr spc="4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as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= </a:t>
            </a:r>
            <a:r>
              <a:rPr spc="-5" dirty="0">
                <a:latin typeface="Cambria"/>
                <a:cs typeface="Cambria"/>
              </a:rPr>
              <a:t>{p(X),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q(X)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3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~p(X)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}.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Since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there</a:t>
            </a:r>
            <a:r>
              <a:rPr spc="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 </a:t>
            </a:r>
            <a:r>
              <a:rPr spc="-5" dirty="0">
                <a:latin typeface="Cambria"/>
                <a:cs typeface="Cambria"/>
              </a:rPr>
              <a:t>contradiction </a:t>
            </a:r>
            <a:r>
              <a:rPr spc="-38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in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itself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,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S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r>
              <a:rPr spc="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consequently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unsatisfiable</a:t>
            </a:r>
            <a:endParaRPr dirty="0">
              <a:latin typeface="Cambria"/>
              <a:cs typeface="Cambr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E7AED50-9243-8AC4-7B7C-BB6D43EAC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81</a:t>
            </a:fld>
            <a:endParaRPr lang="en-IN" spc="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9261" y="2308853"/>
            <a:ext cx="8399145" cy="3075940"/>
            <a:chOff x="175260" y="2308853"/>
            <a:chExt cx="8399145" cy="3075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" y="2308853"/>
              <a:ext cx="8398764" cy="30754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362199"/>
              <a:ext cx="8235950" cy="29146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9550" y="2343149"/>
              <a:ext cx="8274050" cy="2952750"/>
            </a:xfrm>
            <a:custGeom>
              <a:avLst/>
              <a:gdLst/>
              <a:ahLst/>
              <a:cxnLst/>
              <a:rect l="l" t="t" r="r" b="b"/>
              <a:pathLst>
                <a:path w="8274050" h="2952750">
                  <a:moveTo>
                    <a:pt x="0" y="2952750"/>
                  </a:moveTo>
                  <a:lnTo>
                    <a:pt x="8274050" y="2952750"/>
                  </a:lnTo>
                  <a:lnTo>
                    <a:pt x="8274050" y="0"/>
                  </a:lnTo>
                  <a:lnTo>
                    <a:pt x="0" y="0"/>
                  </a:lnTo>
                  <a:lnTo>
                    <a:pt x="0" y="29527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" y="289598"/>
            <a:ext cx="1028700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/>
              <a:t>Resolution</a:t>
            </a:r>
            <a:r>
              <a:rPr spc="-45" dirty="0"/>
              <a:t> </a:t>
            </a:r>
            <a:r>
              <a:rPr spc="-5" dirty="0"/>
              <a:t>Refutation</a:t>
            </a:r>
            <a:r>
              <a:rPr spc="-15" dirty="0"/>
              <a:t> </a:t>
            </a:r>
            <a:r>
              <a:rPr dirty="0"/>
              <a:t>Method</a:t>
            </a:r>
            <a:r>
              <a:rPr spc="-55" dirty="0"/>
              <a:t> </a:t>
            </a:r>
            <a:r>
              <a:rPr spc="-10" dirty="0"/>
              <a:t>in</a:t>
            </a:r>
            <a:r>
              <a:rPr spc="-15" dirty="0"/>
              <a:t> </a:t>
            </a:r>
            <a:r>
              <a:rPr spc="-20" dirty="0"/>
              <a:t>FOL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7541" y="817753"/>
            <a:ext cx="6456045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pc="-5" dirty="0">
                <a:latin typeface="Cambria"/>
                <a:cs typeface="Cambria"/>
              </a:rPr>
              <a:t>Show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q(a)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 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consequence</a:t>
            </a:r>
            <a:r>
              <a:rPr spc="-3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formulae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β</a:t>
            </a:r>
            <a:r>
              <a:rPr spc="20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where </a:t>
            </a:r>
            <a:r>
              <a:rPr spc="-38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 Math"/>
                <a:cs typeface="Cambria Math"/>
              </a:rPr>
              <a:t>∀</a:t>
            </a:r>
            <a:r>
              <a:rPr spc="5" dirty="0">
                <a:latin typeface="Cambria Math"/>
                <a:cs typeface="Cambria Math"/>
              </a:rPr>
              <a:t> </a:t>
            </a:r>
            <a:r>
              <a:rPr dirty="0">
                <a:latin typeface="Cambria"/>
                <a:cs typeface="Cambria"/>
              </a:rPr>
              <a:t>(X)[p(X)</a:t>
            </a:r>
            <a:r>
              <a:rPr spc="-6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→q(X)]</a:t>
            </a:r>
            <a:endParaRPr>
              <a:latin typeface="Cambria"/>
              <a:cs typeface="Cambria"/>
            </a:endParaRPr>
          </a:p>
          <a:p>
            <a:pPr marL="12700">
              <a:spcBef>
                <a:spcPts val="1080"/>
              </a:spcBef>
            </a:pPr>
            <a:r>
              <a:rPr dirty="0">
                <a:latin typeface="Cambria"/>
                <a:cs typeface="Cambria"/>
              </a:rPr>
              <a:t>β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: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p(a)</a:t>
            </a:r>
            <a:endParaRPr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1244" y="5441086"/>
            <a:ext cx="648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Cambria"/>
                <a:cs typeface="Cambria"/>
              </a:rPr>
              <a:t>We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conclude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that</a:t>
            </a:r>
            <a:r>
              <a:rPr dirty="0">
                <a:latin typeface="Cambria"/>
                <a:cs typeface="Cambria"/>
              </a:rPr>
              <a:t> </a:t>
            </a:r>
            <a:r>
              <a:rPr spc="5" dirty="0">
                <a:latin typeface="Cambria"/>
                <a:cs typeface="Cambria"/>
              </a:rPr>
              <a:t>q(a)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is</a:t>
            </a:r>
            <a:r>
              <a:rPr spc="-1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</a:t>
            </a:r>
            <a:r>
              <a:rPr spc="-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logical</a:t>
            </a:r>
            <a:r>
              <a:rPr spc="-20" dirty="0">
                <a:latin typeface="Cambria"/>
                <a:cs typeface="Cambria"/>
              </a:rPr>
              <a:t> </a:t>
            </a:r>
            <a:r>
              <a:rPr spc="-5" dirty="0">
                <a:latin typeface="Cambria"/>
                <a:cs typeface="Cambria"/>
              </a:rPr>
              <a:t>consequence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of</a:t>
            </a:r>
            <a:r>
              <a:rPr spc="-5" dirty="0">
                <a:latin typeface="Cambria"/>
                <a:cs typeface="Cambria"/>
              </a:rPr>
              <a:t> </a:t>
            </a:r>
            <a:r>
              <a:rPr spc="-10" dirty="0">
                <a:latin typeface="Cambria"/>
                <a:cs typeface="Cambria"/>
              </a:rPr>
              <a:t>formulae</a:t>
            </a:r>
            <a:r>
              <a:rPr spc="5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α</a:t>
            </a:r>
            <a:r>
              <a:rPr spc="1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and β</a:t>
            </a:r>
            <a:endParaRPr>
              <a:latin typeface="Cambria"/>
              <a:cs typeface="Cambri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6162DD8-B812-AD7A-A51F-DEC781CC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82</a:t>
            </a:fld>
            <a:endParaRPr lang="en-IN" spc="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E62D88B-AF78-3371-4F7D-9EE91CA3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5800"/>
            <a:ext cx="7620000" cy="4953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EF600B-9E8F-6A4F-FDED-82E200FC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83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3950625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E8350B-FC09-B959-5214-F0383265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2" y="990600"/>
            <a:ext cx="5648325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1436F0D-EA95-2934-856B-E990DEE8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79" y="838200"/>
            <a:ext cx="5114925" cy="3771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5D83475-9E03-6600-B6AC-EA5AD101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84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715206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D0CD37-87A7-2534-E903-D8505254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7812"/>
            <a:ext cx="5486400" cy="3762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C6B0351-5C2F-B596-2123-655CAF4B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99" y="1547812"/>
            <a:ext cx="4248150" cy="3857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6A40CC-A6C3-CBD8-AB45-7923FC86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85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6106416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4D5422-799A-A195-B331-456EFEBB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85800"/>
            <a:ext cx="8458199" cy="5334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0A921D-FD6E-4AC7-50D2-BCAE32EB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86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2343791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BAC47C-4313-3E59-BBF8-8E0A9A19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875"/>
            <a:ext cx="4972050" cy="3286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E0812E-D7E5-2184-F0D8-73A064E4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24" y="3429000"/>
            <a:ext cx="5724525" cy="3123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88ED264-2E41-8F3D-36F6-D2682927E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30" y="223837"/>
            <a:ext cx="5781675" cy="312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268B30E-7FCA-00DF-8068-64B386A6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95" y="3429000"/>
            <a:ext cx="5705475" cy="3286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D311AD8-2053-B2BD-0047-A219EE2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87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940611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D39F70-B3D2-F46B-3623-B5675C6E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5172075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CA647D-1929-3A96-9338-A33FCF58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346129"/>
            <a:ext cx="4857750" cy="2778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5024FC4-91F5-A612-267C-DE00ACC95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01286"/>
            <a:ext cx="4362450" cy="307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2D0E2CE-D560-8F99-2C70-7A9970F56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3149439"/>
            <a:ext cx="5172075" cy="33275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90949D-7F3C-8749-5034-B3EC51E6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88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125792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F1F9C28-6E06-FCC3-929A-AB1C70AEE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609600"/>
            <a:ext cx="9448800" cy="556736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76F4649-E2DA-6B98-28E2-348249C9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spcBef>
                <a:spcPts val="204"/>
              </a:spcBef>
            </a:pPr>
            <a:fld id="{81D60167-4931-47E6-BA6A-407CBD079E47}" type="slidenum">
              <a:rPr lang="en-IN" spc="5" smtClean="0"/>
              <a:pPr marL="38100">
                <a:spcBef>
                  <a:spcPts val="204"/>
                </a:spcBef>
              </a:pPr>
              <a:t>9</a:t>
            </a:fld>
            <a:endParaRPr lang="en-IN" spc="5" dirty="0"/>
          </a:p>
        </p:txBody>
      </p:sp>
    </p:spTree>
    <p:extLst>
      <p:ext uri="{BB962C8B-B14F-4D97-AF65-F5344CB8AC3E}">
        <p14:creationId xmlns:p14="http://schemas.microsoft.com/office/powerpoint/2010/main" xmlns="" val="31333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6250</Words>
  <Application>Microsoft Office PowerPoint</Application>
  <PresentationFormat>Custom</PresentationFormat>
  <Paragraphs>769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Logic Concepts, Knowledge Representation</vt:lpstr>
      <vt:lpstr>Knowledge?  What to represent?</vt:lpstr>
      <vt:lpstr>Types of knowledge </vt:lpstr>
      <vt:lpstr>Types of Knowledge</vt:lpstr>
      <vt:lpstr>Types of Knowledge</vt:lpstr>
      <vt:lpstr>Relation between Knowledge and Intelligence</vt:lpstr>
      <vt:lpstr>Knowledge cycle</vt:lpstr>
      <vt:lpstr>Techniques of knowledge representation </vt:lpstr>
      <vt:lpstr>Slide 9</vt:lpstr>
      <vt:lpstr>Slide 10</vt:lpstr>
      <vt:lpstr>Propositional logic </vt:lpstr>
      <vt:lpstr>Propositional Logic</vt:lpstr>
      <vt:lpstr>Slide 13</vt:lpstr>
      <vt:lpstr>Propositional Calculus</vt:lpstr>
      <vt:lpstr>Slide 15</vt:lpstr>
      <vt:lpstr>Propositional logic Connectives</vt:lpstr>
      <vt:lpstr>Truth table</vt:lpstr>
      <vt:lpstr>Truth Table</vt:lpstr>
      <vt:lpstr>Examples</vt:lpstr>
      <vt:lpstr>Example</vt:lpstr>
      <vt:lpstr>Propositional Logic</vt:lpstr>
      <vt:lpstr>Propositional Logic</vt:lpstr>
      <vt:lpstr>Equivalence Laws</vt:lpstr>
      <vt:lpstr>Alternative Propositional Logic</vt:lpstr>
      <vt:lpstr>Natural Deduction System (NDS)</vt:lpstr>
      <vt:lpstr>Natural Deduction System (NDS)</vt:lpstr>
      <vt:lpstr>Natural Deduction System (NDS)</vt:lpstr>
      <vt:lpstr>Natural Deduction System (NDS)</vt:lpstr>
      <vt:lpstr>Example</vt:lpstr>
      <vt:lpstr>Axiomatic System</vt:lpstr>
      <vt:lpstr>Axiomatic System</vt:lpstr>
      <vt:lpstr>Slide 32</vt:lpstr>
      <vt:lpstr>Axiomatic System</vt:lpstr>
      <vt:lpstr>Deduction Theorem :  Given that Σ is a set of hypotheses and α and β are well formed  formulae.       If β is proved from {Σ U α} , then according to the deduction theorem, (α → β)             is proved from Σ. Alternatively, we can write {Σ U α}˫ β implies Σ ˫ (α → β)</vt:lpstr>
      <vt:lpstr>Prove  ˫ ~A → (A → B ) by using deduction theorem</vt:lpstr>
      <vt:lpstr>Examples</vt:lpstr>
      <vt:lpstr>Semantic Tableau System in Propositional Logic</vt:lpstr>
      <vt:lpstr>Semantic  Tableau Rules</vt:lpstr>
      <vt:lpstr>Semantic  Tableau Rules  (Contd.)</vt:lpstr>
      <vt:lpstr>Semantic Tableau System in Propositional Logic</vt:lpstr>
      <vt:lpstr>Consistency and Inconsistency</vt:lpstr>
      <vt:lpstr>Slide 42</vt:lpstr>
      <vt:lpstr>Semantic Tableau System in Propositional Logic</vt:lpstr>
      <vt:lpstr>Slide 44</vt:lpstr>
      <vt:lpstr>Semantic Tableau System in Propositional Logic</vt:lpstr>
      <vt:lpstr>Semantic Tableau System in Propositional Logic</vt:lpstr>
      <vt:lpstr>Semantic Tableau System in Propositional Logic</vt:lpstr>
      <vt:lpstr>Resolution Refutation method</vt:lpstr>
      <vt:lpstr>Resolution refutation method</vt:lpstr>
      <vt:lpstr>Resolution Refutation method</vt:lpstr>
      <vt:lpstr>Slide 51</vt:lpstr>
      <vt:lpstr>Slide 52</vt:lpstr>
      <vt:lpstr>Resolution Refutation method</vt:lpstr>
      <vt:lpstr>Resolution Refutation method</vt:lpstr>
      <vt:lpstr>Resolution Refutation method</vt:lpstr>
      <vt:lpstr>Resolution Refutation method</vt:lpstr>
      <vt:lpstr>Predicate Logic</vt:lpstr>
      <vt:lpstr>Slide 58</vt:lpstr>
      <vt:lpstr>Predicate Logic</vt:lpstr>
      <vt:lpstr>Predicate Logic</vt:lpstr>
      <vt:lpstr>Predicate Calculus</vt:lpstr>
      <vt:lpstr>Slide 62</vt:lpstr>
      <vt:lpstr>Slide 63</vt:lpstr>
      <vt:lpstr>Slide 64</vt:lpstr>
      <vt:lpstr>Slide 65</vt:lpstr>
      <vt:lpstr>Examples</vt:lpstr>
      <vt:lpstr>Predicate Calculus</vt:lpstr>
      <vt:lpstr>First-Order Predicate Calculus</vt:lpstr>
      <vt:lpstr>Interpretation of Formulae in FOL</vt:lpstr>
      <vt:lpstr>Satisfiability and Unsatisfiability in FOL</vt:lpstr>
      <vt:lpstr>Transformation of a formula into Prenex Normal Form(PNF)</vt:lpstr>
      <vt:lpstr>Transformation of a formula into Prenex Normal Form(PNF)</vt:lpstr>
      <vt:lpstr>Slide 73</vt:lpstr>
      <vt:lpstr>Slide 74</vt:lpstr>
      <vt:lpstr>PNF-Examples</vt:lpstr>
      <vt:lpstr>Slide 76</vt:lpstr>
      <vt:lpstr>Conversion of PNF to its standard form (Skolemization)</vt:lpstr>
      <vt:lpstr>Conversion of PNF to its standard form (Skolemization)</vt:lpstr>
      <vt:lpstr>Clauses in FOL</vt:lpstr>
      <vt:lpstr>Resolution Refutation Method in FOL</vt:lpstr>
      <vt:lpstr>Resolution Refutation Method in FOL</vt:lpstr>
      <vt:lpstr>Resolution Refutation Method in FOL</vt:lpstr>
      <vt:lpstr>Slide 83</vt:lpstr>
      <vt:lpstr>Slide 84</vt:lpstr>
      <vt:lpstr>Slide 85</vt:lpstr>
      <vt:lpstr>Slide 86</vt:lpstr>
      <vt:lpstr>Slide 87</vt:lpstr>
      <vt:lpstr>Slide 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Loshma</dc:creator>
  <cp:lastModifiedBy>Prof.Subhash chandra</cp:lastModifiedBy>
  <cp:revision>47</cp:revision>
  <dcterms:created xsi:type="dcterms:W3CDTF">2022-08-23T08:06:39Z</dcterms:created>
  <dcterms:modified xsi:type="dcterms:W3CDTF">2022-10-25T08:26:23Z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2022-08-23T00:00:00Z</vt:filetime>
  </property>
</Properties>
</file>